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87467" y="0"/>
            <a:ext cx="7304532" cy="685799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6603365" cy="6858000"/>
          </a:xfrm>
          <a:custGeom>
            <a:avLst/>
            <a:gdLst/>
            <a:ahLst/>
            <a:cxnLst/>
            <a:rect l="l" t="t" r="r" b="b"/>
            <a:pathLst>
              <a:path w="6603365" h="6858000">
                <a:moveTo>
                  <a:pt x="5815387" y="0"/>
                </a:moveTo>
                <a:lnTo>
                  <a:pt x="0" y="0"/>
                </a:lnTo>
                <a:lnTo>
                  <a:pt x="0" y="6857996"/>
                </a:lnTo>
                <a:lnTo>
                  <a:pt x="6602908" y="6857996"/>
                </a:lnTo>
                <a:lnTo>
                  <a:pt x="5815387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1329" y="773175"/>
            <a:ext cx="1842135" cy="177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27772" y="1512188"/>
            <a:ext cx="4568825" cy="4456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7744" y="76581"/>
            <a:ext cx="9900285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2529200"/>
            <a:ext cx="5538470" cy="1748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500" b="1" spc="-1365" dirty="0">
                <a:solidFill>
                  <a:srgbClr val="FFFFFF"/>
                </a:solidFill>
                <a:latin typeface="Tahoma"/>
                <a:cs typeface="Tahoma"/>
              </a:rPr>
              <a:t>1.2</a:t>
            </a:r>
            <a:endParaRPr sz="115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7555" y="2899663"/>
            <a:ext cx="526542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z="4000" spc="465" dirty="0">
                <a:solidFill>
                  <a:srgbClr val="FFFFFF"/>
                </a:solidFill>
                <a:latin typeface="Tahoma"/>
                <a:cs typeface="Tahoma"/>
              </a:rPr>
              <a:t>Коллективная </a:t>
            </a:r>
            <a:r>
              <a:rPr sz="4000" spc="434" dirty="0">
                <a:solidFill>
                  <a:srgbClr val="FFFFFF"/>
                </a:solidFill>
                <a:latin typeface="Tahoma"/>
                <a:cs typeface="Tahoma"/>
              </a:rPr>
              <a:t>интернет</a:t>
            </a:r>
            <a:r>
              <a:rPr sz="4000" spc="434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4000" spc="525" dirty="0">
                <a:solidFill>
                  <a:srgbClr val="FFFFFF"/>
                </a:solidFill>
                <a:latin typeface="Tahoma"/>
                <a:cs typeface="Tahoma"/>
              </a:rPr>
              <a:t>истерия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08751" y="0"/>
            <a:ext cx="790575" cy="6858000"/>
          </a:xfrm>
          <a:custGeom>
            <a:avLst/>
            <a:gdLst/>
            <a:ahLst/>
            <a:cxnLst/>
            <a:rect l="l" t="t" r="r" b="b"/>
            <a:pathLst>
              <a:path w="790575" h="6858000">
                <a:moveTo>
                  <a:pt x="0" y="0"/>
                </a:moveTo>
                <a:lnTo>
                  <a:pt x="790291" y="6857996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6071362" y="926591"/>
              <a:ext cx="50800" cy="5931535"/>
            </a:xfrm>
            <a:custGeom>
              <a:avLst/>
              <a:gdLst/>
              <a:ahLst/>
              <a:cxnLst/>
              <a:rect l="l" t="t" r="r" b="b"/>
              <a:pathLst>
                <a:path w="50800" h="5931534">
                  <a:moveTo>
                    <a:pt x="50800" y="0"/>
                  </a:moveTo>
                  <a:lnTo>
                    <a:pt x="0" y="0"/>
                  </a:lnTo>
                  <a:lnTo>
                    <a:pt x="0" y="5931408"/>
                  </a:lnTo>
                  <a:lnTo>
                    <a:pt x="50800" y="5931408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E10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927100"/>
            </a:xfrm>
            <a:custGeom>
              <a:avLst/>
              <a:gdLst/>
              <a:ahLst/>
              <a:cxnLst/>
              <a:rect l="l" t="t" r="r" b="b"/>
              <a:pathLst>
                <a:path w="12192000" h="927100">
                  <a:moveTo>
                    <a:pt x="1219200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12192000" y="92659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4870">
              <a:lnSpc>
                <a:spcPct val="100000"/>
              </a:lnSpc>
              <a:spcBef>
                <a:spcPts val="100"/>
              </a:spcBef>
            </a:pPr>
            <a:r>
              <a:rPr spc="480" dirty="0"/>
              <a:t>Опасные</a:t>
            </a:r>
            <a:r>
              <a:rPr spc="-215" dirty="0"/>
              <a:t> </a:t>
            </a:r>
            <a:r>
              <a:rPr spc="440" dirty="0"/>
              <a:t>челленджи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6938" y="1564776"/>
            <a:ext cx="5307330" cy="2310130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654685">
              <a:lnSpc>
                <a:spcPct val="100000"/>
              </a:lnSpc>
              <a:spcBef>
                <a:spcPts val="1145"/>
              </a:spcBef>
            </a:pPr>
            <a:r>
              <a:rPr sz="2000" b="1" spc="50" dirty="0">
                <a:solidFill>
                  <a:srgbClr val="FFFFFF"/>
                </a:solidFill>
                <a:latin typeface="Tahoma"/>
                <a:cs typeface="Tahoma"/>
              </a:rPr>
              <a:t>Ящики</a:t>
            </a:r>
            <a:r>
              <a:rPr sz="20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из-</a:t>
            </a:r>
            <a:r>
              <a:rPr sz="2000" b="1" spc="60" dirty="0">
                <a:solidFill>
                  <a:srgbClr val="FFFFFF"/>
                </a:solidFill>
                <a:latin typeface="Tahoma"/>
                <a:cs typeface="Tahoma"/>
              </a:rPr>
              <a:t>под</a:t>
            </a:r>
            <a:r>
              <a:rPr sz="20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молока</a:t>
            </a:r>
            <a:endParaRPr sz="2000">
              <a:latin typeface="Tahoma"/>
              <a:cs typeface="Tahoma"/>
            </a:endParaRPr>
          </a:p>
          <a:p>
            <a:pPr marL="37465">
              <a:lnSpc>
                <a:spcPct val="100000"/>
              </a:lnSpc>
              <a:spcBef>
                <a:spcPts val="73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#milk_crates_challenge</a:t>
            </a:r>
            <a:endParaRPr sz="1400">
              <a:latin typeface="Verdana"/>
              <a:cs typeface="Verdana"/>
            </a:endParaRPr>
          </a:p>
          <a:p>
            <a:pPr marL="12700" marR="673735" algn="just">
              <a:lnSpc>
                <a:spcPct val="100000"/>
              </a:lnSpc>
              <a:spcBef>
                <a:spcPts val="370"/>
              </a:spcBef>
            </a:pP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400" spc="7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за</a:t>
            </a:r>
            <a:r>
              <a:rPr sz="14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нестабильности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штабелированных</a:t>
            </a:r>
            <a:r>
              <a:rPr sz="14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ящиков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участники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часто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падают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при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подъёме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0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спуске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«подиума»,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рискуя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получить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серьёзную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травму.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Зафиксировано</a:t>
            </a:r>
            <a:r>
              <a:rPr sz="1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множество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травм,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включая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вывихи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плеч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разрывы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вращающей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манжеты,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разрывов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передней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крестообразной</a:t>
            </a:r>
            <a:r>
              <a:rPr sz="14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связки,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разрывов</a:t>
            </a:r>
            <a:r>
              <a:rPr sz="14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мениска,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переломов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запястий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даже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травм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спинного</a:t>
            </a:r>
            <a:r>
              <a:rPr sz="1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мозга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86829" y="1539873"/>
            <a:ext cx="4898390" cy="2122170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946785">
              <a:lnSpc>
                <a:spcPct val="100000"/>
              </a:lnSpc>
              <a:spcBef>
                <a:spcPts val="1260"/>
              </a:spcBef>
            </a:pPr>
            <a:r>
              <a:rPr sz="2000" b="1" spc="50" dirty="0">
                <a:solidFill>
                  <a:srgbClr val="FFFFFF"/>
                </a:solidFill>
                <a:latin typeface="Tahoma"/>
                <a:cs typeface="Tahoma"/>
              </a:rPr>
              <a:t>Лёд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0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ahoma"/>
                <a:cs typeface="Tahoma"/>
              </a:rPr>
              <a:t>соль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#salt_and_ice_challenge</a:t>
            </a:r>
            <a:endParaRPr sz="1400">
              <a:latin typeface="Verdana"/>
              <a:cs typeface="Verdana"/>
            </a:endParaRPr>
          </a:p>
          <a:p>
            <a:pPr marL="57785" marR="148590">
              <a:lnSpc>
                <a:spcPct val="100000"/>
              </a:lnSpc>
              <a:spcBef>
                <a:spcPts val="375"/>
              </a:spcBef>
            </a:pP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Задание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челленджа</a:t>
            </a:r>
            <a:r>
              <a:rPr sz="1400" spc="3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положить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себе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руку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соль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лёд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терпеть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максимально</a:t>
            </a:r>
            <a:r>
              <a:rPr sz="1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долго.</a:t>
            </a:r>
            <a:endParaRPr sz="1400">
              <a:latin typeface="Tahoma"/>
              <a:cs typeface="Tahoma"/>
            </a:endParaRPr>
          </a:p>
          <a:p>
            <a:pPr marL="57785" marR="5080">
              <a:lnSpc>
                <a:spcPct val="100000"/>
              </a:lnSpc>
            </a:pPr>
            <a:r>
              <a:rPr sz="1400" spc="22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60" dirty="0">
                <a:solidFill>
                  <a:srgbClr val="FFFFFF"/>
                </a:solidFill>
                <a:latin typeface="Tahoma"/>
                <a:cs typeface="Tahoma"/>
              </a:rPr>
              <a:t>России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зафиксировано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несколько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случаев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госпитализации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младшеклассников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отделения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неотложной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60" dirty="0">
                <a:solidFill>
                  <a:srgbClr val="FFFFFF"/>
                </a:solidFill>
                <a:latin typeface="Tahoma"/>
                <a:cs typeface="Tahoma"/>
              </a:rPr>
              <a:t>помощи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сильными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ожогами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руках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после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участия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челлендже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«соль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Tahoma"/>
                <a:cs typeface="Tahoma"/>
              </a:rPr>
              <a:t>лёд»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895858"/>
            <a:ext cx="12192000" cy="5688330"/>
            <a:chOff x="0" y="895858"/>
            <a:chExt cx="12192000" cy="5688330"/>
          </a:xfrm>
        </p:grpSpPr>
        <p:sp>
          <p:nvSpPr>
            <p:cNvPr id="9" name="object 9"/>
            <p:cNvSpPr/>
            <p:nvPr/>
          </p:nvSpPr>
          <p:spPr>
            <a:xfrm>
              <a:off x="0" y="895857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12191987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2191987" y="50800"/>
                  </a:lnTo>
                  <a:lnTo>
                    <a:pt x="12191987" y="0"/>
                  </a:lnTo>
                  <a:close/>
                </a:path>
              </a:pathLst>
            </a:custGeom>
            <a:solidFill>
              <a:srgbClr val="E10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7201" y="1214297"/>
              <a:ext cx="934618" cy="93454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091172" y="1386839"/>
              <a:ext cx="497205" cy="210820"/>
            </a:xfrm>
            <a:custGeom>
              <a:avLst/>
              <a:gdLst/>
              <a:ahLst/>
              <a:cxnLst/>
              <a:rect l="l" t="t" r="r" b="b"/>
              <a:pathLst>
                <a:path w="497204" h="210819">
                  <a:moveTo>
                    <a:pt x="45720" y="22860"/>
                  </a:moveTo>
                  <a:lnTo>
                    <a:pt x="43903" y="13995"/>
                  </a:lnTo>
                  <a:lnTo>
                    <a:pt x="39001" y="6718"/>
                  </a:lnTo>
                  <a:lnTo>
                    <a:pt x="31724" y="1816"/>
                  </a:lnTo>
                  <a:lnTo>
                    <a:pt x="22860" y="0"/>
                  </a:lnTo>
                  <a:lnTo>
                    <a:pt x="13982" y="1816"/>
                  </a:lnTo>
                  <a:lnTo>
                    <a:pt x="6705" y="6718"/>
                  </a:lnTo>
                  <a:lnTo>
                    <a:pt x="1803" y="13995"/>
                  </a:lnTo>
                  <a:lnTo>
                    <a:pt x="0" y="22860"/>
                  </a:lnTo>
                  <a:lnTo>
                    <a:pt x="1803" y="31737"/>
                  </a:lnTo>
                  <a:lnTo>
                    <a:pt x="6705" y="39014"/>
                  </a:lnTo>
                  <a:lnTo>
                    <a:pt x="13982" y="43916"/>
                  </a:lnTo>
                  <a:lnTo>
                    <a:pt x="22860" y="45720"/>
                  </a:lnTo>
                  <a:lnTo>
                    <a:pt x="31724" y="43916"/>
                  </a:lnTo>
                  <a:lnTo>
                    <a:pt x="39001" y="39014"/>
                  </a:lnTo>
                  <a:lnTo>
                    <a:pt x="43903" y="31737"/>
                  </a:lnTo>
                  <a:lnTo>
                    <a:pt x="45720" y="22860"/>
                  </a:lnTo>
                  <a:close/>
                </a:path>
                <a:path w="497204" h="210819">
                  <a:moveTo>
                    <a:pt x="163068" y="103632"/>
                  </a:moveTo>
                  <a:lnTo>
                    <a:pt x="161251" y="94767"/>
                  </a:lnTo>
                  <a:lnTo>
                    <a:pt x="156349" y="87490"/>
                  </a:lnTo>
                  <a:lnTo>
                    <a:pt x="149072" y="82588"/>
                  </a:lnTo>
                  <a:lnTo>
                    <a:pt x="140208" y="80772"/>
                  </a:lnTo>
                  <a:lnTo>
                    <a:pt x="131330" y="82588"/>
                  </a:lnTo>
                  <a:lnTo>
                    <a:pt x="124053" y="87490"/>
                  </a:lnTo>
                  <a:lnTo>
                    <a:pt x="119151" y="94767"/>
                  </a:lnTo>
                  <a:lnTo>
                    <a:pt x="117348" y="103632"/>
                  </a:lnTo>
                  <a:lnTo>
                    <a:pt x="119151" y="112509"/>
                  </a:lnTo>
                  <a:lnTo>
                    <a:pt x="124053" y="119786"/>
                  </a:lnTo>
                  <a:lnTo>
                    <a:pt x="131330" y="124688"/>
                  </a:lnTo>
                  <a:lnTo>
                    <a:pt x="140208" y="126492"/>
                  </a:lnTo>
                  <a:lnTo>
                    <a:pt x="149072" y="124688"/>
                  </a:lnTo>
                  <a:lnTo>
                    <a:pt x="156349" y="119786"/>
                  </a:lnTo>
                  <a:lnTo>
                    <a:pt x="161251" y="112509"/>
                  </a:lnTo>
                  <a:lnTo>
                    <a:pt x="163068" y="103632"/>
                  </a:lnTo>
                  <a:close/>
                </a:path>
                <a:path w="497204" h="210819">
                  <a:moveTo>
                    <a:pt x="219456" y="32004"/>
                  </a:moveTo>
                  <a:lnTo>
                    <a:pt x="217639" y="23139"/>
                  </a:lnTo>
                  <a:lnTo>
                    <a:pt x="212737" y="15862"/>
                  </a:lnTo>
                  <a:lnTo>
                    <a:pt x="205460" y="10960"/>
                  </a:lnTo>
                  <a:lnTo>
                    <a:pt x="196596" y="9144"/>
                  </a:lnTo>
                  <a:lnTo>
                    <a:pt x="187718" y="10960"/>
                  </a:lnTo>
                  <a:lnTo>
                    <a:pt x="180441" y="15862"/>
                  </a:lnTo>
                  <a:lnTo>
                    <a:pt x="175539" y="23139"/>
                  </a:lnTo>
                  <a:lnTo>
                    <a:pt x="173736" y="32004"/>
                  </a:lnTo>
                  <a:lnTo>
                    <a:pt x="175539" y="40881"/>
                  </a:lnTo>
                  <a:lnTo>
                    <a:pt x="180441" y="48158"/>
                  </a:lnTo>
                  <a:lnTo>
                    <a:pt x="187718" y="53060"/>
                  </a:lnTo>
                  <a:lnTo>
                    <a:pt x="196596" y="54864"/>
                  </a:lnTo>
                  <a:lnTo>
                    <a:pt x="205460" y="53060"/>
                  </a:lnTo>
                  <a:lnTo>
                    <a:pt x="212737" y="48158"/>
                  </a:lnTo>
                  <a:lnTo>
                    <a:pt x="217639" y="40881"/>
                  </a:lnTo>
                  <a:lnTo>
                    <a:pt x="219456" y="32004"/>
                  </a:lnTo>
                  <a:close/>
                </a:path>
                <a:path w="497204" h="210819">
                  <a:moveTo>
                    <a:pt x="295656" y="117348"/>
                  </a:moveTo>
                  <a:lnTo>
                    <a:pt x="293839" y="108483"/>
                  </a:lnTo>
                  <a:lnTo>
                    <a:pt x="288937" y="101206"/>
                  </a:lnTo>
                  <a:lnTo>
                    <a:pt x="281660" y="96304"/>
                  </a:lnTo>
                  <a:lnTo>
                    <a:pt x="272796" y="94488"/>
                  </a:lnTo>
                  <a:lnTo>
                    <a:pt x="263918" y="96304"/>
                  </a:lnTo>
                  <a:lnTo>
                    <a:pt x="256641" y="101206"/>
                  </a:lnTo>
                  <a:lnTo>
                    <a:pt x="251739" y="108483"/>
                  </a:lnTo>
                  <a:lnTo>
                    <a:pt x="249936" y="117348"/>
                  </a:lnTo>
                  <a:lnTo>
                    <a:pt x="251739" y="126225"/>
                  </a:lnTo>
                  <a:lnTo>
                    <a:pt x="256641" y="133502"/>
                  </a:lnTo>
                  <a:lnTo>
                    <a:pt x="263918" y="138404"/>
                  </a:lnTo>
                  <a:lnTo>
                    <a:pt x="272796" y="140208"/>
                  </a:lnTo>
                  <a:lnTo>
                    <a:pt x="281660" y="138404"/>
                  </a:lnTo>
                  <a:lnTo>
                    <a:pt x="288937" y="133502"/>
                  </a:lnTo>
                  <a:lnTo>
                    <a:pt x="293839" y="126225"/>
                  </a:lnTo>
                  <a:lnTo>
                    <a:pt x="295656" y="117348"/>
                  </a:lnTo>
                  <a:close/>
                </a:path>
                <a:path w="497204" h="210819">
                  <a:moveTo>
                    <a:pt x="364236" y="56388"/>
                  </a:moveTo>
                  <a:lnTo>
                    <a:pt x="362419" y="47523"/>
                  </a:lnTo>
                  <a:lnTo>
                    <a:pt x="357517" y="40246"/>
                  </a:lnTo>
                  <a:lnTo>
                    <a:pt x="350240" y="35344"/>
                  </a:lnTo>
                  <a:lnTo>
                    <a:pt x="341376" y="33528"/>
                  </a:lnTo>
                  <a:lnTo>
                    <a:pt x="332498" y="35344"/>
                  </a:lnTo>
                  <a:lnTo>
                    <a:pt x="325221" y="40246"/>
                  </a:lnTo>
                  <a:lnTo>
                    <a:pt x="320319" y="47523"/>
                  </a:lnTo>
                  <a:lnTo>
                    <a:pt x="318516" y="56388"/>
                  </a:lnTo>
                  <a:lnTo>
                    <a:pt x="320319" y="65265"/>
                  </a:lnTo>
                  <a:lnTo>
                    <a:pt x="325221" y="72542"/>
                  </a:lnTo>
                  <a:lnTo>
                    <a:pt x="332498" y="77444"/>
                  </a:lnTo>
                  <a:lnTo>
                    <a:pt x="341376" y="79248"/>
                  </a:lnTo>
                  <a:lnTo>
                    <a:pt x="350240" y="77444"/>
                  </a:lnTo>
                  <a:lnTo>
                    <a:pt x="357517" y="72542"/>
                  </a:lnTo>
                  <a:lnTo>
                    <a:pt x="362419" y="65265"/>
                  </a:lnTo>
                  <a:lnTo>
                    <a:pt x="364236" y="56388"/>
                  </a:lnTo>
                  <a:close/>
                </a:path>
                <a:path w="497204" h="210819">
                  <a:moveTo>
                    <a:pt x="400812" y="147828"/>
                  </a:moveTo>
                  <a:lnTo>
                    <a:pt x="398995" y="138963"/>
                  </a:lnTo>
                  <a:lnTo>
                    <a:pt x="394093" y="131686"/>
                  </a:lnTo>
                  <a:lnTo>
                    <a:pt x="386816" y="126784"/>
                  </a:lnTo>
                  <a:lnTo>
                    <a:pt x="377952" y="124968"/>
                  </a:lnTo>
                  <a:lnTo>
                    <a:pt x="369074" y="126784"/>
                  </a:lnTo>
                  <a:lnTo>
                    <a:pt x="361797" y="131686"/>
                  </a:lnTo>
                  <a:lnTo>
                    <a:pt x="356895" y="138963"/>
                  </a:lnTo>
                  <a:lnTo>
                    <a:pt x="355092" y="147828"/>
                  </a:lnTo>
                  <a:lnTo>
                    <a:pt x="356895" y="156705"/>
                  </a:lnTo>
                  <a:lnTo>
                    <a:pt x="361797" y="163982"/>
                  </a:lnTo>
                  <a:lnTo>
                    <a:pt x="369074" y="168884"/>
                  </a:lnTo>
                  <a:lnTo>
                    <a:pt x="377952" y="170688"/>
                  </a:lnTo>
                  <a:lnTo>
                    <a:pt x="386816" y="168884"/>
                  </a:lnTo>
                  <a:lnTo>
                    <a:pt x="394093" y="163982"/>
                  </a:lnTo>
                  <a:lnTo>
                    <a:pt x="398995" y="156705"/>
                  </a:lnTo>
                  <a:lnTo>
                    <a:pt x="400812" y="147828"/>
                  </a:lnTo>
                  <a:close/>
                </a:path>
                <a:path w="497204" h="210819">
                  <a:moveTo>
                    <a:pt x="478536" y="94488"/>
                  </a:moveTo>
                  <a:lnTo>
                    <a:pt x="476719" y="85623"/>
                  </a:lnTo>
                  <a:lnTo>
                    <a:pt x="471817" y="78346"/>
                  </a:lnTo>
                  <a:lnTo>
                    <a:pt x="464540" y="73444"/>
                  </a:lnTo>
                  <a:lnTo>
                    <a:pt x="455676" y="71628"/>
                  </a:lnTo>
                  <a:lnTo>
                    <a:pt x="446798" y="73444"/>
                  </a:lnTo>
                  <a:lnTo>
                    <a:pt x="439521" y="78346"/>
                  </a:lnTo>
                  <a:lnTo>
                    <a:pt x="434619" y="85623"/>
                  </a:lnTo>
                  <a:lnTo>
                    <a:pt x="432816" y="94488"/>
                  </a:lnTo>
                  <a:lnTo>
                    <a:pt x="434619" y="103365"/>
                  </a:lnTo>
                  <a:lnTo>
                    <a:pt x="439521" y="110642"/>
                  </a:lnTo>
                  <a:lnTo>
                    <a:pt x="446798" y="115544"/>
                  </a:lnTo>
                  <a:lnTo>
                    <a:pt x="455676" y="117348"/>
                  </a:lnTo>
                  <a:lnTo>
                    <a:pt x="464540" y="115544"/>
                  </a:lnTo>
                  <a:lnTo>
                    <a:pt x="471817" y="110642"/>
                  </a:lnTo>
                  <a:lnTo>
                    <a:pt x="476719" y="103365"/>
                  </a:lnTo>
                  <a:lnTo>
                    <a:pt x="478536" y="94488"/>
                  </a:lnTo>
                  <a:close/>
                </a:path>
                <a:path w="497204" h="210819">
                  <a:moveTo>
                    <a:pt x="496824" y="187452"/>
                  </a:moveTo>
                  <a:lnTo>
                    <a:pt x="495007" y="178587"/>
                  </a:lnTo>
                  <a:lnTo>
                    <a:pt x="490105" y="171310"/>
                  </a:lnTo>
                  <a:lnTo>
                    <a:pt x="482828" y="166408"/>
                  </a:lnTo>
                  <a:lnTo>
                    <a:pt x="473964" y="164592"/>
                  </a:lnTo>
                  <a:lnTo>
                    <a:pt x="465086" y="166408"/>
                  </a:lnTo>
                  <a:lnTo>
                    <a:pt x="457809" y="171310"/>
                  </a:lnTo>
                  <a:lnTo>
                    <a:pt x="452907" y="178587"/>
                  </a:lnTo>
                  <a:lnTo>
                    <a:pt x="451104" y="187452"/>
                  </a:lnTo>
                  <a:lnTo>
                    <a:pt x="452907" y="196329"/>
                  </a:lnTo>
                  <a:lnTo>
                    <a:pt x="457809" y="203606"/>
                  </a:lnTo>
                  <a:lnTo>
                    <a:pt x="465086" y="208508"/>
                  </a:lnTo>
                  <a:lnTo>
                    <a:pt x="473964" y="210312"/>
                  </a:lnTo>
                  <a:lnTo>
                    <a:pt x="482828" y="208508"/>
                  </a:lnTo>
                  <a:lnTo>
                    <a:pt x="490105" y="203606"/>
                  </a:lnTo>
                  <a:lnTo>
                    <a:pt x="495007" y="196329"/>
                  </a:lnTo>
                  <a:lnTo>
                    <a:pt x="496824" y="1874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192" y="1365504"/>
              <a:ext cx="595883" cy="5943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6144" y="4043172"/>
              <a:ext cx="4517136" cy="254050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0059" y="4043172"/>
              <a:ext cx="4776216" cy="254050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1657456" y="6440830"/>
            <a:ext cx="1536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15" dirty="0">
                <a:solidFill>
                  <a:srgbClr val="FFFFFF"/>
                </a:solidFill>
                <a:latin typeface="Verdana"/>
                <a:cs typeface="Verdana"/>
              </a:rPr>
              <a:t>11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927100"/>
          </a:xfrm>
          <a:custGeom>
            <a:avLst/>
            <a:gdLst/>
            <a:ahLst/>
            <a:cxnLst/>
            <a:rect l="l" t="t" r="r" b="b"/>
            <a:pathLst>
              <a:path w="12192000" h="927100">
                <a:moveTo>
                  <a:pt x="12192000" y="0"/>
                </a:moveTo>
                <a:lnTo>
                  <a:pt x="0" y="0"/>
                </a:lnTo>
                <a:lnTo>
                  <a:pt x="0" y="926591"/>
                </a:lnTo>
                <a:lnTo>
                  <a:pt x="12192000" y="926591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4870">
              <a:lnSpc>
                <a:spcPct val="100000"/>
              </a:lnSpc>
              <a:spcBef>
                <a:spcPts val="100"/>
              </a:spcBef>
            </a:pPr>
            <a:r>
              <a:rPr spc="480" dirty="0"/>
              <a:t>Опасные</a:t>
            </a:r>
            <a:r>
              <a:rPr spc="-215" dirty="0"/>
              <a:t> </a:t>
            </a:r>
            <a:r>
              <a:rPr spc="440" dirty="0"/>
              <a:t>челленджи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6938" y="1564776"/>
            <a:ext cx="4843780" cy="1670050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949325">
              <a:lnSpc>
                <a:spcPct val="100000"/>
              </a:lnSpc>
              <a:spcBef>
                <a:spcPts val="1145"/>
              </a:spcBef>
            </a:pPr>
            <a:r>
              <a:rPr sz="2000" b="1" spc="45" dirty="0">
                <a:solidFill>
                  <a:srgbClr val="FFFFFF"/>
                </a:solidFill>
                <a:latin typeface="Tahoma"/>
                <a:cs typeface="Tahoma"/>
              </a:rPr>
              <a:t>Подожги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FFFFFF"/>
                </a:solidFill>
                <a:latin typeface="Tahoma"/>
                <a:cs typeface="Tahoma"/>
              </a:rPr>
              <a:t>себя</a:t>
            </a:r>
            <a:endParaRPr sz="2000">
              <a:latin typeface="Tahoma"/>
              <a:cs typeface="Tahoma"/>
            </a:endParaRPr>
          </a:p>
          <a:p>
            <a:pPr marL="37465">
              <a:lnSpc>
                <a:spcPct val="100000"/>
              </a:lnSpc>
              <a:spcBef>
                <a:spcPts val="73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#fire_challenge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Интернет</a:t>
            </a:r>
            <a:r>
              <a:rPr sz="1400" spc="9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развлечение,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которое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заключается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том,</a:t>
            </a:r>
            <a:r>
              <a:rPr sz="1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что</a:t>
            </a:r>
            <a:r>
              <a:rPr sz="1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люди</a:t>
            </a:r>
            <a:r>
              <a:rPr sz="1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обливают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горючей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жидкостью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части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своего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тела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поджигают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их.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Предполагается,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что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огонь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должны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быстро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потушить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86829" y="1539873"/>
            <a:ext cx="5128895" cy="2122170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R="586105" algn="ctr">
              <a:lnSpc>
                <a:spcPct val="100000"/>
              </a:lnSpc>
              <a:spcBef>
                <a:spcPts val="1260"/>
              </a:spcBef>
            </a:pP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Прыжок</a:t>
            </a:r>
            <a:r>
              <a:rPr sz="2000" b="1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0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000" b="1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0" dirty="0">
                <a:solidFill>
                  <a:srgbClr val="FFFFFF"/>
                </a:solidFill>
                <a:latin typeface="Tahoma"/>
                <a:cs typeface="Tahoma"/>
              </a:rPr>
              <a:t>подсечкой</a:t>
            </a:r>
            <a:endParaRPr sz="2000">
              <a:latin typeface="Tahoma"/>
              <a:cs typeface="Tahoma"/>
            </a:endParaRPr>
          </a:p>
          <a:p>
            <a:pPr marL="57785" indent="-45720">
              <a:lnSpc>
                <a:spcPct val="100000"/>
              </a:lnSpc>
              <a:spcBef>
                <a:spcPts val="810"/>
              </a:spcBef>
              <a:tabLst>
                <a:tab pos="2414270" algn="l"/>
              </a:tabLst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#skullbreaker_challenge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#tripping_jump_challenge</a:t>
            </a:r>
            <a:endParaRPr sz="1400">
              <a:latin typeface="Verdana"/>
              <a:cs typeface="Verdana"/>
            </a:endParaRPr>
          </a:p>
          <a:p>
            <a:pPr marL="57785" marR="5080">
              <a:lnSpc>
                <a:spcPct val="100000"/>
              </a:lnSpc>
              <a:spcBef>
                <a:spcPts val="375"/>
              </a:spcBef>
            </a:pP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После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того,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летом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2020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года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Англии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погибли</a:t>
            </a:r>
            <a:r>
              <a:rPr sz="1400" spc="5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два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подростка,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британские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органы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просвещения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выпустили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специальный</a:t>
            </a:r>
            <a:r>
              <a:rPr sz="1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документ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«Предупреждение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родителей»,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котором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взрослым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предлагалось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поговорить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детьми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смертельной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опасности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модного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тренда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191" y="1118616"/>
            <a:ext cx="928115" cy="9281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59" y="3860291"/>
            <a:ext cx="4280916" cy="285445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86144" y="3893818"/>
            <a:ext cx="4280915" cy="287426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620881" y="6440830"/>
            <a:ext cx="190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20" dirty="0">
                <a:solidFill>
                  <a:srgbClr val="FFFFFF"/>
                </a:solidFill>
                <a:latin typeface="Verdana"/>
                <a:cs typeface="Verdana"/>
              </a:rPr>
              <a:t>12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88608" y="1325880"/>
            <a:ext cx="719328" cy="720851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0" y="895857"/>
            <a:ext cx="12192000" cy="5962650"/>
          </a:xfrm>
          <a:custGeom>
            <a:avLst/>
            <a:gdLst/>
            <a:ahLst/>
            <a:cxnLst/>
            <a:rect l="l" t="t" r="r" b="b"/>
            <a:pathLst>
              <a:path w="12192000" h="5962650">
                <a:moveTo>
                  <a:pt x="12191987" y="0"/>
                </a:moveTo>
                <a:lnTo>
                  <a:pt x="0" y="0"/>
                </a:lnTo>
                <a:lnTo>
                  <a:pt x="0" y="50800"/>
                </a:lnTo>
                <a:lnTo>
                  <a:pt x="6071362" y="50800"/>
                </a:lnTo>
                <a:lnTo>
                  <a:pt x="6071362" y="5962142"/>
                </a:lnTo>
                <a:lnTo>
                  <a:pt x="6122162" y="5962142"/>
                </a:lnTo>
                <a:lnTo>
                  <a:pt x="6122162" y="50800"/>
                </a:lnTo>
                <a:lnTo>
                  <a:pt x="12191987" y="508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E1096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8520" y="1758442"/>
            <a:ext cx="5567680" cy="2505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6167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«Камнем</a:t>
            </a:r>
            <a:r>
              <a:rPr sz="20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вниз»</a:t>
            </a:r>
            <a:endParaRPr sz="2000">
              <a:latin typeface="Tahoma"/>
              <a:cs typeface="Tahoma"/>
            </a:endParaRPr>
          </a:p>
          <a:p>
            <a:pPr marL="12700" marR="615315">
              <a:lnSpc>
                <a:spcPct val="100000"/>
              </a:lnSpc>
              <a:spcBef>
                <a:spcPts val="1005"/>
              </a:spcBef>
            </a:pP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Смертельная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игра,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суть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которой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заключается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том,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чтобы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спрыгнуть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5" dirty="0">
                <a:solidFill>
                  <a:srgbClr val="FFFFFF"/>
                </a:solidFill>
                <a:latin typeface="Tahoma"/>
                <a:cs typeface="Tahoma"/>
              </a:rPr>
              <a:t>крыши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дома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под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песню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«Номера»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музыкальной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группы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«ЛСП»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94"/>
              </a:spcBef>
            </a:pPr>
            <a:r>
              <a:rPr sz="1400" spc="160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словам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парамедиков,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сегодняшний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день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этого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челленджа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уже</a:t>
            </a:r>
            <a:r>
              <a:rPr sz="14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50" dirty="0">
                <a:solidFill>
                  <a:srgbClr val="FFFFFF"/>
                </a:solidFill>
                <a:latin typeface="Tahoma"/>
                <a:cs typeface="Tahoma"/>
              </a:rPr>
              <a:t>скончались</a:t>
            </a:r>
            <a:r>
              <a:rPr sz="14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50" dirty="0">
                <a:solidFill>
                  <a:srgbClr val="FFFFFF"/>
                </a:solidFill>
                <a:latin typeface="Tahoma"/>
                <a:cs typeface="Tahoma"/>
              </a:rPr>
              <a:t>порядка</a:t>
            </a:r>
            <a:r>
              <a:rPr sz="1400" b="1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50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FFFFFF"/>
                </a:solidFill>
                <a:latin typeface="Tahoma"/>
                <a:cs typeface="Tahoma"/>
              </a:rPr>
              <a:t>детей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0" dirty="0">
                <a:solidFill>
                  <a:srgbClr val="FFFFFF"/>
                </a:solidFill>
                <a:latin typeface="Tahoma"/>
                <a:cs typeface="Tahoma"/>
              </a:rPr>
              <a:t>России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стран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ближнего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зарубежья.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Роскомнадзор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заблокировал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песню,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она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удалена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ротации,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челлендж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набирает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новые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обороты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–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зафиксированы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случаи,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когда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подростки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совершают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смертельные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прыжки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парами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25565" y="1758188"/>
            <a:ext cx="5372100" cy="1911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7437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«Беги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2000" b="1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ahoma"/>
                <a:cs typeface="Tahoma"/>
              </a:rPr>
              <a:t>умри»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80"/>
              </a:spcBef>
            </a:pP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Ещё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одна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новая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популярная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«игра»,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распространенная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среди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детей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подростков.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Суть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челленджа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перебежать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проезжую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часть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0" dirty="0">
                <a:solidFill>
                  <a:srgbClr val="FFFFFF"/>
                </a:solidFill>
                <a:latin typeface="Tahoma"/>
                <a:cs typeface="Tahoma"/>
              </a:rPr>
              <a:t>прямо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перед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автомобилем</a:t>
            </a:r>
            <a:endParaRPr sz="1400">
              <a:latin typeface="Tahoma"/>
              <a:cs typeface="Tahoma"/>
            </a:endParaRPr>
          </a:p>
          <a:p>
            <a:pPr marL="40005" marR="579755">
              <a:lnSpc>
                <a:spcPct val="100000"/>
              </a:lnSpc>
              <a:spcBef>
                <a:spcPts val="1280"/>
              </a:spcBef>
            </a:pP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«Побеждают»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далеко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все.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Этот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челлендж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всегда заканчивается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одинаково: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тяжёлыми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травмами </a:t>
            </a:r>
            <a:r>
              <a:rPr sz="1400" spc="150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гибелью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одного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их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участников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20881" y="6440830"/>
            <a:ext cx="1898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15" dirty="0">
                <a:solidFill>
                  <a:srgbClr val="FFFFFF"/>
                </a:solidFill>
                <a:latin typeface="Verdana"/>
                <a:cs typeface="Verdana"/>
              </a:rPr>
              <a:t>13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1947" y="1498091"/>
            <a:ext cx="591311" cy="5928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5552" y="1240536"/>
            <a:ext cx="998219" cy="85039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0059" y="4427220"/>
            <a:ext cx="3634740" cy="22539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49567" y="4262628"/>
            <a:ext cx="3505199" cy="239268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0"/>
            <a:ext cx="12192000" cy="920750"/>
          </a:xfrm>
          <a:custGeom>
            <a:avLst/>
            <a:gdLst/>
            <a:ahLst/>
            <a:cxnLst/>
            <a:rect l="l" t="t" r="r" b="b"/>
            <a:pathLst>
              <a:path w="12192000" h="920750">
                <a:moveTo>
                  <a:pt x="12192000" y="0"/>
                </a:moveTo>
                <a:lnTo>
                  <a:pt x="0" y="0"/>
                </a:lnTo>
                <a:lnTo>
                  <a:pt x="0" y="920496"/>
                </a:lnTo>
                <a:lnTo>
                  <a:pt x="12192000" y="920496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30" dirty="0"/>
              <a:t>Смертельно</a:t>
            </a:r>
            <a:r>
              <a:rPr spc="-180" dirty="0"/>
              <a:t> </a:t>
            </a:r>
            <a:r>
              <a:rPr spc="434" dirty="0"/>
              <a:t>опасные</a:t>
            </a:r>
            <a:r>
              <a:rPr spc="-175" dirty="0"/>
              <a:t> </a:t>
            </a:r>
            <a:r>
              <a:rPr spc="440" dirty="0"/>
              <a:t>челленджи</a:t>
            </a:r>
          </a:p>
        </p:txBody>
      </p:sp>
      <p:sp>
        <p:nvSpPr>
          <p:cNvPr id="11" name="object 11"/>
          <p:cNvSpPr/>
          <p:nvPr/>
        </p:nvSpPr>
        <p:spPr>
          <a:xfrm>
            <a:off x="0" y="895857"/>
            <a:ext cx="12192000" cy="5962650"/>
          </a:xfrm>
          <a:custGeom>
            <a:avLst/>
            <a:gdLst/>
            <a:ahLst/>
            <a:cxnLst/>
            <a:rect l="l" t="t" r="r" b="b"/>
            <a:pathLst>
              <a:path w="12192000" h="5962650">
                <a:moveTo>
                  <a:pt x="12191987" y="0"/>
                </a:moveTo>
                <a:lnTo>
                  <a:pt x="0" y="0"/>
                </a:lnTo>
                <a:lnTo>
                  <a:pt x="0" y="50800"/>
                </a:lnTo>
                <a:lnTo>
                  <a:pt x="6071362" y="50800"/>
                </a:lnTo>
                <a:lnTo>
                  <a:pt x="6071362" y="5962142"/>
                </a:lnTo>
                <a:lnTo>
                  <a:pt x="6122162" y="5962142"/>
                </a:lnTo>
                <a:lnTo>
                  <a:pt x="6122162" y="50800"/>
                </a:lnTo>
                <a:lnTo>
                  <a:pt x="12191987" y="508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0436" y="3194291"/>
            <a:ext cx="566178" cy="56617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489" y="446277"/>
            <a:ext cx="4535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484" dirty="0">
                <a:solidFill>
                  <a:srgbClr val="FFFFFF"/>
                </a:solidFill>
              </a:rPr>
              <a:t>Опасный</a:t>
            </a:r>
            <a:r>
              <a:rPr spc="-220" dirty="0">
                <a:solidFill>
                  <a:srgbClr val="FFFFFF"/>
                </a:solidFill>
              </a:rPr>
              <a:t> </a:t>
            </a:r>
            <a:r>
              <a:rPr spc="380" dirty="0">
                <a:solidFill>
                  <a:srgbClr val="FFFFFF"/>
                </a:solidFill>
              </a:rPr>
              <a:t>досуг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90066" y="3257550"/>
            <a:ext cx="2852420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Участились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обращения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2050"/>
              </a:lnSpc>
            </a:pP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полицию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0066" y="4266057"/>
            <a:ext cx="3401060" cy="79438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310"/>
              </a:spcBef>
            </a:pP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Зафиксированы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факты 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избиения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пойманных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детей 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автолюбителями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1205" y="1375994"/>
            <a:ext cx="4378325" cy="1050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95"/>
              </a:spcBef>
            </a:pP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Лето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2021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года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600">
              <a:latin typeface="Tahoma"/>
              <a:cs typeface="Tahoma"/>
            </a:endParaRPr>
          </a:p>
          <a:p>
            <a:pPr marL="12700">
              <a:lnSpc>
                <a:spcPts val="1945"/>
              </a:lnSpc>
            </a:pP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Новое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детское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хобби</a:t>
            </a:r>
            <a:r>
              <a:rPr sz="1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–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скручивание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1945"/>
              </a:lnSpc>
            </a:pP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колпачков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колёс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иномарок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5726" y="3264153"/>
            <a:ext cx="135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25" dirty="0">
                <a:latin typeface="Verdana"/>
                <a:cs typeface="Verdana"/>
              </a:rPr>
              <a:t>1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0436" y="4361688"/>
            <a:ext cx="566178" cy="56464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35914" y="4417567"/>
            <a:ext cx="198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10" dirty="0">
                <a:latin typeface="Verdana"/>
                <a:cs typeface="Verdana"/>
              </a:rPr>
              <a:t>2</a:t>
            </a:r>
            <a:endParaRPr sz="24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629147" y="-24641"/>
            <a:ext cx="6563359" cy="6908165"/>
            <a:chOff x="5629147" y="-24641"/>
            <a:chExt cx="6563359" cy="690816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79947" y="0"/>
              <a:ext cx="6512052" cy="685799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654547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604117" y="6440830"/>
            <a:ext cx="2070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14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039356" y="4573015"/>
            <a:ext cx="2063114" cy="2285365"/>
            <a:chOff x="7039356" y="4573015"/>
            <a:chExt cx="2063114" cy="2285365"/>
          </a:xfrm>
        </p:grpSpPr>
        <p:sp>
          <p:nvSpPr>
            <p:cNvPr id="15" name="object 15"/>
            <p:cNvSpPr/>
            <p:nvPr/>
          </p:nvSpPr>
          <p:spPr>
            <a:xfrm>
              <a:off x="7466584" y="4573015"/>
              <a:ext cx="516890" cy="806450"/>
            </a:xfrm>
            <a:custGeom>
              <a:avLst/>
              <a:gdLst/>
              <a:ahLst/>
              <a:cxnLst/>
              <a:rect l="l" t="t" r="r" b="b"/>
              <a:pathLst>
                <a:path w="516890" h="806450">
                  <a:moveTo>
                    <a:pt x="516636" y="779272"/>
                  </a:moveTo>
                  <a:lnTo>
                    <a:pt x="102298" y="115836"/>
                  </a:lnTo>
                  <a:lnTo>
                    <a:pt x="136664" y="94361"/>
                  </a:lnTo>
                  <a:lnTo>
                    <a:pt x="145415" y="88900"/>
                  </a:lnTo>
                  <a:lnTo>
                    <a:pt x="0" y="0"/>
                  </a:lnTo>
                  <a:lnTo>
                    <a:pt x="16129" y="169672"/>
                  </a:lnTo>
                  <a:lnTo>
                    <a:pt x="59232" y="142735"/>
                  </a:lnTo>
                  <a:lnTo>
                    <a:pt x="473583" y="806069"/>
                  </a:lnTo>
                  <a:lnTo>
                    <a:pt x="516636" y="779272"/>
                  </a:lnTo>
                  <a:close/>
                </a:path>
              </a:pathLst>
            </a:custGeom>
            <a:solidFill>
              <a:srgbClr val="E10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39356" y="5330951"/>
              <a:ext cx="2062733" cy="152476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06412" y="5359907"/>
              <a:ext cx="1938527" cy="14980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793875"/>
          </a:xfrm>
          <a:custGeom>
            <a:avLst/>
            <a:gdLst/>
            <a:ahLst/>
            <a:cxnLst/>
            <a:rect l="l" t="t" r="r" b="b"/>
            <a:pathLst>
              <a:path w="12192000" h="1793875">
                <a:moveTo>
                  <a:pt x="0" y="1793748"/>
                </a:moveTo>
                <a:lnTo>
                  <a:pt x="12192000" y="1793748"/>
                </a:lnTo>
                <a:lnTo>
                  <a:pt x="12192000" y="0"/>
                </a:lnTo>
                <a:lnTo>
                  <a:pt x="0" y="0"/>
                </a:lnTo>
                <a:lnTo>
                  <a:pt x="0" y="1793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90599" y="143078"/>
            <a:ext cx="9211945" cy="1392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ts val="3650"/>
              </a:lnSpc>
              <a:spcBef>
                <a:spcPts val="105"/>
              </a:spcBef>
            </a:pPr>
            <a:r>
              <a:rPr sz="3200" spc="300" dirty="0">
                <a:latin typeface="Tahoma"/>
                <a:cs typeface="Tahoma"/>
              </a:rPr>
              <a:t>Интернет</a:t>
            </a:r>
            <a:r>
              <a:rPr sz="3200" spc="-175" dirty="0">
                <a:latin typeface="Tahoma"/>
                <a:cs typeface="Tahoma"/>
              </a:rPr>
              <a:t> </a:t>
            </a:r>
            <a:r>
              <a:rPr sz="3200" spc="310" dirty="0">
                <a:latin typeface="Tahoma"/>
                <a:cs typeface="Tahoma"/>
              </a:rPr>
              <a:t>быстро</a:t>
            </a:r>
            <a:r>
              <a:rPr sz="3200" spc="-140" dirty="0">
                <a:latin typeface="Tahoma"/>
                <a:cs typeface="Tahoma"/>
              </a:rPr>
              <a:t> </a:t>
            </a:r>
            <a:r>
              <a:rPr sz="3200" spc="229" dirty="0">
                <a:latin typeface="Tahoma"/>
                <a:cs typeface="Tahoma"/>
              </a:rPr>
              <a:t>подхватывает</a:t>
            </a:r>
            <a:endParaRPr sz="3200">
              <a:latin typeface="Tahoma"/>
              <a:cs typeface="Tahoma"/>
            </a:endParaRPr>
          </a:p>
          <a:p>
            <a:pPr marL="12700" marR="5080" indent="-1270" algn="ctr">
              <a:lnSpc>
                <a:spcPts val="3460"/>
              </a:lnSpc>
              <a:spcBef>
                <a:spcPts val="240"/>
              </a:spcBef>
            </a:pPr>
            <a:r>
              <a:rPr sz="3200" spc="409" dirty="0">
                <a:latin typeface="Tahoma"/>
                <a:cs typeface="Tahoma"/>
              </a:rPr>
              <a:t>и</a:t>
            </a:r>
            <a:r>
              <a:rPr sz="3200" spc="-140" dirty="0">
                <a:latin typeface="Tahoma"/>
                <a:cs typeface="Tahoma"/>
              </a:rPr>
              <a:t> </a:t>
            </a:r>
            <a:r>
              <a:rPr sz="3200" spc="300" dirty="0">
                <a:latin typeface="Tahoma"/>
                <a:cs typeface="Tahoma"/>
              </a:rPr>
              <a:t>распространяет</a:t>
            </a:r>
            <a:r>
              <a:rPr sz="3200" spc="-175" dirty="0">
                <a:latin typeface="Tahoma"/>
                <a:cs typeface="Tahoma"/>
              </a:rPr>
              <a:t> </a:t>
            </a:r>
            <a:r>
              <a:rPr sz="3200" spc="275" dirty="0">
                <a:latin typeface="Tahoma"/>
                <a:cs typeface="Tahoma"/>
              </a:rPr>
              <a:t>как</a:t>
            </a:r>
            <a:r>
              <a:rPr sz="3200" spc="-140" dirty="0">
                <a:latin typeface="Tahoma"/>
                <a:cs typeface="Tahoma"/>
              </a:rPr>
              <a:t> </a:t>
            </a:r>
            <a:r>
              <a:rPr sz="3200" spc="254" dirty="0">
                <a:latin typeface="Tahoma"/>
                <a:cs typeface="Tahoma"/>
              </a:rPr>
              <a:t>положительные, </a:t>
            </a:r>
            <a:r>
              <a:rPr sz="3200" spc="190" dirty="0">
                <a:latin typeface="Tahoma"/>
                <a:cs typeface="Tahoma"/>
              </a:rPr>
              <a:t>так</a:t>
            </a:r>
            <a:r>
              <a:rPr sz="3200" spc="-135" dirty="0">
                <a:latin typeface="Tahoma"/>
                <a:cs typeface="Tahoma"/>
              </a:rPr>
              <a:t> </a:t>
            </a:r>
            <a:r>
              <a:rPr sz="3200" spc="409" dirty="0">
                <a:latin typeface="Tahoma"/>
                <a:cs typeface="Tahoma"/>
              </a:rPr>
              <a:t>и</a:t>
            </a:r>
            <a:r>
              <a:rPr sz="3200" spc="-130" dirty="0">
                <a:latin typeface="Tahoma"/>
                <a:cs typeface="Tahoma"/>
              </a:rPr>
              <a:t> </a:t>
            </a:r>
            <a:r>
              <a:rPr sz="3200" spc="295" dirty="0">
                <a:latin typeface="Tahoma"/>
                <a:cs typeface="Tahoma"/>
              </a:rPr>
              <a:t>отрицательные</a:t>
            </a:r>
            <a:r>
              <a:rPr sz="3200" spc="-165" dirty="0">
                <a:latin typeface="Tahoma"/>
                <a:cs typeface="Tahoma"/>
              </a:rPr>
              <a:t> </a:t>
            </a:r>
            <a:r>
              <a:rPr sz="3200" spc="275" dirty="0">
                <a:latin typeface="Tahoma"/>
                <a:cs typeface="Tahoma"/>
              </a:rPr>
              <a:t>паттерны</a:t>
            </a:r>
            <a:r>
              <a:rPr sz="3200" spc="-170" dirty="0">
                <a:latin typeface="Tahoma"/>
                <a:cs typeface="Tahoma"/>
              </a:rPr>
              <a:t> </a:t>
            </a:r>
            <a:r>
              <a:rPr sz="3200" spc="320" dirty="0">
                <a:latin typeface="Tahoma"/>
                <a:cs typeface="Tahoma"/>
              </a:rPr>
              <a:t>поведения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775205"/>
            <a:ext cx="12192000" cy="50800"/>
            <a:chOff x="0" y="1775205"/>
            <a:chExt cx="12192000" cy="50800"/>
          </a:xfrm>
        </p:grpSpPr>
        <p:sp>
          <p:nvSpPr>
            <p:cNvPr id="5" name="object 5"/>
            <p:cNvSpPr/>
            <p:nvPr/>
          </p:nvSpPr>
          <p:spPr>
            <a:xfrm>
              <a:off x="0" y="1787905"/>
              <a:ext cx="12192000" cy="25400"/>
            </a:xfrm>
            <a:custGeom>
              <a:avLst/>
              <a:gdLst/>
              <a:ahLst/>
              <a:cxnLst/>
              <a:rect l="l" t="t" r="r" b="b"/>
              <a:pathLst>
                <a:path w="12192000" h="25400">
                  <a:moveTo>
                    <a:pt x="12191987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12191987" y="25400"/>
                  </a:lnTo>
                  <a:lnTo>
                    <a:pt x="12191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775205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0" y="0"/>
                  </a:moveTo>
                  <a:lnTo>
                    <a:pt x="0" y="50800"/>
                  </a:lnTo>
                  <a:lnTo>
                    <a:pt x="12192000" y="50800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109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684889" y="6440830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0619" y="2324100"/>
            <a:ext cx="1764030" cy="176860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0367" y="2324100"/>
            <a:ext cx="1765554" cy="176860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87028" y="2324100"/>
            <a:ext cx="1764029" cy="176860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07035" y="4276471"/>
            <a:ext cx="3403600" cy="2244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1825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2014</a:t>
            </a:r>
            <a:r>
              <a:rPr sz="16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г.</a:t>
            </a:r>
            <a:endParaRPr sz="1600">
              <a:latin typeface="Tahoma"/>
              <a:cs typeface="Tahoma"/>
            </a:endParaRPr>
          </a:p>
          <a:p>
            <a:pPr marL="12065" marR="5080" algn="ctr">
              <a:lnSpc>
                <a:spcPts val="1730"/>
              </a:lnSpc>
              <a:spcBef>
                <a:spcPts val="120"/>
              </a:spcBef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соцсетях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появились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короткие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видеоролики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поддержку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больных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боковым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амиотрофическим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склерозом.</a:t>
            </a:r>
            <a:endParaRPr sz="1600">
              <a:latin typeface="Tahoma"/>
              <a:cs typeface="Tahoma"/>
            </a:endParaRPr>
          </a:p>
          <a:p>
            <a:pPr marL="1270" algn="ctr">
              <a:lnSpc>
                <a:spcPts val="1600"/>
              </a:lnSpc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Участники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челленджа</a:t>
            </a:r>
            <a:endParaRPr sz="1600">
              <a:latin typeface="Tahoma"/>
              <a:cs typeface="Tahoma"/>
            </a:endParaRPr>
          </a:p>
          <a:p>
            <a:pPr marL="67310" marR="60960" algn="ctr">
              <a:lnSpc>
                <a:spcPts val="1730"/>
              </a:lnSpc>
              <a:spcBef>
                <a:spcPts val="120"/>
              </a:spcBef>
            </a:pP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обливали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себя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ледяной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водой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ведра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записей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хештегом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#IceBucketChallenge </a:t>
            </a: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насчитывается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свыше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30" dirty="0">
                <a:solidFill>
                  <a:srgbClr val="FFFFFF"/>
                </a:solidFill>
                <a:latin typeface="Tahoma"/>
                <a:cs typeface="Tahoma"/>
              </a:rPr>
              <a:t>17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млн.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68882" y="2653410"/>
            <a:ext cx="1082040" cy="1068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105"/>
              </a:lnSpc>
              <a:spcBef>
                <a:spcPts val="100"/>
              </a:spcBef>
            </a:pPr>
            <a:r>
              <a:rPr sz="3600" spc="-620" dirty="0">
                <a:latin typeface="Verdana"/>
                <a:cs typeface="Verdana"/>
              </a:rPr>
              <a:t>17</a:t>
            </a:r>
            <a:endParaRPr sz="3600">
              <a:latin typeface="Verdana"/>
              <a:cs typeface="Verdana"/>
            </a:endParaRPr>
          </a:p>
          <a:p>
            <a:pPr algn="ctr">
              <a:lnSpc>
                <a:spcPts val="4105"/>
              </a:lnSpc>
            </a:pPr>
            <a:r>
              <a:rPr sz="3600" spc="200" dirty="0">
                <a:latin typeface="Tahoma"/>
                <a:cs typeface="Tahoma"/>
              </a:rPr>
              <a:t>млн.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70034" y="2598801"/>
            <a:ext cx="1417955" cy="1068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105"/>
              </a:lnSpc>
              <a:spcBef>
                <a:spcPts val="100"/>
              </a:spcBef>
            </a:pPr>
            <a:r>
              <a:rPr sz="3600" spc="-50" dirty="0">
                <a:latin typeface="Verdana"/>
                <a:cs typeface="Verdana"/>
              </a:rPr>
              <a:t>7</a:t>
            </a:r>
            <a:endParaRPr sz="3600">
              <a:latin typeface="Verdana"/>
              <a:cs typeface="Verdana"/>
            </a:endParaRPr>
          </a:p>
          <a:p>
            <a:pPr algn="ctr">
              <a:lnSpc>
                <a:spcPts val="4105"/>
              </a:lnSpc>
            </a:pPr>
            <a:r>
              <a:rPr sz="3600" spc="270" dirty="0">
                <a:latin typeface="Tahoma"/>
                <a:cs typeface="Tahoma"/>
              </a:rPr>
              <a:t>детей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03666" y="4255134"/>
            <a:ext cx="2747010" cy="2244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ts val="1825"/>
              </a:lnSpc>
              <a:spcBef>
                <a:spcPts val="95"/>
              </a:spcBef>
            </a:pP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2022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г.</a:t>
            </a:r>
            <a:endParaRPr sz="1600">
              <a:latin typeface="Tahoma"/>
              <a:cs typeface="Tahoma"/>
            </a:endParaRPr>
          </a:p>
          <a:p>
            <a:pPr marL="12700" marR="5080" algn="ctr">
              <a:lnSpc>
                <a:spcPts val="1730"/>
              </a:lnSpc>
              <a:spcBef>
                <a:spcPts val="120"/>
              </a:spcBef>
            </a:pP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Семь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детей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возрасте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до </a:t>
            </a:r>
            <a:r>
              <a:rPr sz="1600" spc="-140" dirty="0">
                <a:solidFill>
                  <a:srgbClr val="FFFFFF"/>
                </a:solidFill>
                <a:latin typeface="Tahoma"/>
                <a:cs typeface="Tahoma"/>
              </a:rPr>
              <a:t>15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лет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погибли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от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удушья,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пытаясь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выполнить 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Blackout</a:t>
            </a:r>
            <a:r>
              <a:rPr sz="160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Challenge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600">
              <a:latin typeface="Verdana"/>
              <a:cs typeface="Verdana"/>
            </a:endParaRPr>
          </a:p>
          <a:p>
            <a:pPr marL="1270" algn="ctr">
              <a:lnSpc>
                <a:spcPts val="1600"/>
              </a:lnSpc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Участники</a:t>
            </a:r>
            <a:r>
              <a:rPr sz="16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задерживают</a:t>
            </a:r>
            <a:endParaRPr sz="1600">
              <a:latin typeface="Tahoma"/>
              <a:cs typeface="Tahoma"/>
            </a:endParaRPr>
          </a:p>
          <a:p>
            <a:pPr marL="53340" marR="45085" algn="ctr">
              <a:lnSpc>
                <a:spcPts val="1730"/>
              </a:lnSpc>
              <a:spcBef>
                <a:spcPts val="120"/>
              </a:spcBef>
            </a:pP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дыхание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5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намеренно </a:t>
            </a: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душат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себя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разными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предметами,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пока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не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потеряют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сознание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38291" y="2666441"/>
            <a:ext cx="955040" cy="1068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4105"/>
              </a:lnSpc>
              <a:spcBef>
                <a:spcPts val="100"/>
              </a:spcBef>
            </a:pPr>
            <a:r>
              <a:rPr sz="3600" spc="-25" dirty="0">
                <a:latin typeface="Verdana"/>
                <a:cs typeface="Verdana"/>
              </a:rPr>
              <a:t>27</a:t>
            </a:r>
            <a:endParaRPr sz="3600">
              <a:latin typeface="Verdana"/>
              <a:cs typeface="Verdana"/>
            </a:endParaRPr>
          </a:p>
          <a:p>
            <a:pPr algn="ctr">
              <a:lnSpc>
                <a:spcPts val="4105"/>
              </a:lnSpc>
            </a:pPr>
            <a:r>
              <a:rPr sz="3600" spc="65" dirty="0">
                <a:latin typeface="Tahoma"/>
                <a:cs typeface="Tahoma"/>
              </a:rPr>
              <a:t>тыс.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80890" y="4386198"/>
            <a:ext cx="3026410" cy="2025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" algn="ctr">
              <a:lnSpc>
                <a:spcPts val="1825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2013</a:t>
            </a:r>
            <a:r>
              <a:rPr sz="16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г.</a:t>
            </a:r>
            <a:endParaRPr sz="1600">
              <a:latin typeface="Tahoma"/>
              <a:cs typeface="Tahoma"/>
            </a:endParaRPr>
          </a:p>
          <a:p>
            <a:pPr marL="12065" marR="5080" indent="1905" algn="ctr">
              <a:lnSpc>
                <a:spcPct val="9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27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тысяч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человек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приняли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участие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во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Tahoma"/>
                <a:cs typeface="Tahoma"/>
              </a:rPr>
              <a:t>флешмобе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посвященному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дню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города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Владивостока.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помощью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белых,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красных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синих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флажков,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поднятых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вверх,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участники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составили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самый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большой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флаг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5" dirty="0">
                <a:solidFill>
                  <a:srgbClr val="FFFFFF"/>
                </a:solidFill>
                <a:latin typeface="Tahoma"/>
                <a:cs typeface="Tahoma"/>
              </a:rPr>
              <a:t>России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471666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6996" y="300990"/>
            <a:ext cx="3578860" cy="1056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455"/>
              </a:lnSpc>
              <a:spcBef>
                <a:spcPts val="100"/>
              </a:spcBef>
            </a:pPr>
            <a:r>
              <a:rPr sz="5400" spc="625" dirty="0">
                <a:latin typeface="Tahoma"/>
                <a:cs typeface="Tahoma"/>
              </a:rPr>
              <a:t>Флешмоб</a:t>
            </a:r>
            <a:endParaRPr sz="5400">
              <a:latin typeface="Tahoma"/>
              <a:cs typeface="Tahoma"/>
            </a:endParaRPr>
          </a:p>
          <a:p>
            <a:pPr marL="43815">
              <a:lnSpc>
                <a:spcPts val="1655"/>
              </a:lnSpc>
            </a:pPr>
            <a:r>
              <a:rPr sz="1400" spc="55" dirty="0">
                <a:latin typeface="Tahoma"/>
                <a:cs typeface="Tahoma"/>
              </a:rPr>
              <a:t>англ.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-110" dirty="0">
                <a:latin typeface="Verdana"/>
                <a:cs typeface="Verdana"/>
              </a:rPr>
              <a:t>-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(flash</a:t>
            </a:r>
            <a:r>
              <a:rPr sz="1400" spc="-120" dirty="0">
                <a:latin typeface="Verdana"/>
                <a:cs typeface="Verdana"/>
              </a:rPr>
              <a:t> </a:t>
            </a:r>
            <a:r>
              <a:rPr sz="1400" spc="125" dirty="0">
                <a:latin typeface="Tahoma"/>
                <a:cs typeface="Tahoma"/>
              </a:rPr>
              <a:t>—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миг,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70" dirty="0">
                <a:latin typeface="Verdana"/>
                <a:cs typeface="Verdana"/>
              </a:rPr>
              <a:t>mob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spc="125" dirty="0">
                <a:latin typeface="Tahoma"/>
                <a:cs typeface="Tahoma"/>
              </a:rPr>
              <a:t>—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толпа)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236" y="5115305"/>
            <a:ext cx="3398520" cy="623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spc="160" dirty="0">
                <a:latin typeface="Tahoma"/>
                <a:cs typeface="Tahoma"/>
              </a:rPr>
              <a:t>Флешмоб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предполагает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массовость </a:t>
            </a:r>
            <a:r>
              <a:rPr sz="1400" spc="170" dirty="0">
                <a:latin typeface="Tahoma"/>
                <a:cs typeface="Tahoma"/>
              </a:rPr>
              <a:t>и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концентрированность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в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одном </a:t>
            </a:r>
            <a:r>
              <a:rPr sz="1400" spc="114" dirty="0">
                <a:latin typeface="Tahoma"/>
                <a:cs typeface="Tahoma"/>
              </a:rPr>
              <a:t>месте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70" dirty="0">
                <a:latin typeface="Tahoma"/>
                <a:cs typeface="Tahoma"/>
              </a:rPr>
              <a:t>и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в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одно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время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71433" y="2277872"/>
            <a:ext cx="3653790" cy="196850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32384" marR="5080" indent="111125" algn="r">
              <a:lnSpc>
                <a:spcPct val="90000"/>
              </a:lnSpc>
              <a:spcBef>
                <a:spcPts val="270"/>
              </a:spcBef>
            </a:pP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Сложное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задание,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которое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зачинщик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выполняет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камеру,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потом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предлагает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повторить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конкретному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лицу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0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какому</a:t>
            </a:r>
            <a:r>
              <a:rPr sz="1400" spc="8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то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кругу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лиц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(подписчикам,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всем,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кто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посмотрит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ролик</a:t>
            </a:r>
            <a:r>
              <a:rPr sz="1400" spc="80" dirty="0">
                <a:solidFill>
                  <a:srgbClr val="FFFFFF"/>
                </a:solidFill>
                <a:latin typeface="Verdana"/>
                <a:cs typeface="Verdana"/>
              </a:rPr>
              <a:t>\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фото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т.д.)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Челленджи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нередко</a:t>
            </a:r>
            <a:endParaRPr sz="1400">
              <a:latin typeface="Tahoma"/>
              <a:cs typeface="Tahoma"/>
            </a:endParaRPr>
          </a:p>
          <a:p>
            <a:pPr marL="12700" marR="12065" indent="1485900" algn="r">
              <a:lnSpc>
                <a:spcPts val="1510"/>
              </a:lnSpc>
              <a:spcBef>
                <a:spcPts val="25"/>
              </a:spcBef>
            </a:pP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оказываются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чересчур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экстремальными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даже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опасными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жизни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здоровья,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участников,</a:t>
            </a:r>
            <a:endParaRPr sz="1400">
              <a:latin typeface="Tahoma"/>
              <a:cs typeface="Tahoma"/>
            </a:endParaRPr>
          </a:p>
          <a:p>
            <a:pPr marR="13970" algn="r">
              <a:lnSpc>
                <a:spcPts val="1495"/>
              </a:lnSpc>
            </a:pP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так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окружающих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42631" y="5089905"/>
            <a:ext cx="3961129" cy="6235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577850" marR="5715" indent="-565785" algn="r">
              <a:lnSpc>
                <a:spcPts val="1510"/>
              </a:lnSpc>
              <a:spcBef>
                <a:spcPts val="295"/>
              </a:spcBef>
            </a:pP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Челлендж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предполагает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индивидуальное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участие,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наличие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сложного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задания</a:t>
            </a:r>
            <a:endParaRPr sz="1400">
              <a:latin typeface="Tahoma"/>
              <a:cs typeface="Tahoma"/>
            </a:endParaRPr>
          </a:p>
          <a:p>
            <a:pPr marR="5080" algn="r">
              <a:lnSpc>
                <a:spcPts val="1490"/>
              </a:lnSpc>
            </a:pP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передачи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эстафеты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086090" y="272034"/>
            <a:ext cx="3717290" cy="1071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459" dirty="0">
                <a:solidFill>
                  <a:srgbClr val="FFFFFF"/>
                </a:solidFill>
              </a:rPr>
              <a:t>Челлендж</a:t>
            </a:r>
            <a:endParaRPr sz="5400"/>
          </a:p>
          <a:p>
            <a:pPr marL="1353820">
              <a:lnSpc>
                <a:spcPct val="100000"/>
              </a:lnSpc>
              <a:spcBef>
                <a:spcPts val="70"/>
              </a:spcBef>
            </a:pPr>
            <a:r>
              <a:rPr sz="1400" spc="55" dirty="0">
                <a:solidFill>
                  <a:srgbClr val="FFFFFF"/>
                </a:solidFill>
              </a:rPr>
              <a:t>англ.</a:t>
            </a:r>
            <a:r>
              <a:rPr sz="1400" spc="-70" dirty="0">
                <a:solidFill>
                  <a:srgbClr val="FFFFFF"/>
                </a:solidFill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(challenge</a:t>
            </a:r>
            <a:r>
              <a:rPr sz="14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1400" spc="70" dirty="0">
                <a:solidFill>
                  <a:srgbClr val="FFFFFF"/>
                </a:solidFill>
              </a:rPr>
              <a:t>вызов)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01043" y="1684020"/>
            <a:ext cx="472440" cy="47396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8183" y="4622291"/>
            <a:ext cx="435864" cy="435863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504444" y="0"/>
            <a:ext cx="7953375" cy="5049520"/>
            <a:chOff x="504444" y="0"/>
            <a:chExt cx="7953375" cy="504952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4444" y="1696211"/>
              <a:ext cx="446531" cy="4465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35323" y="0"/>
              <a:ext cx="4722114" cy="106603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7492" y="4622291"/>
              <a:ext cx="426720" cy="42671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851908" y="117474"/>
            <a:ext cx="24879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400" spc="114" dirty="0">
                <a:latin typeface="Tahoma"/>
                <a:cs typeface="Tahoma"/>
              </a:rPr>
              <a:t>Ключевое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отличие </a:t>
            </a:r>
            <a:r>
              <a:rPr sz="1400" spc="125" dirty="0">
                <a:latin typeface="Tahoma"/>
                <a:cs typeface="Tahoma"/>
              </a:rPr>
              <a:t>флешмоба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от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челленджа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-50" dirty="0">
                <a:latin typeface="Tahoma"/>
                <a:cs typeface="Tahoma"/>
              </a:rPr>
              <a:t>– </a:t>
            </a:r>
            <a:r>
              <a:rPr sz="1400" spc="85" dirty="0">
                <a:latin typeface="Tahoma"/>
                <a:cs typeface="Tahoma"/>
              </a:rPr>
              <a:t>отсутствие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вызова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67684" y="5177029"/>
            <a:ext cx="4722114" cy="1678686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266438" y="5838850"/>
            <a:ext cx="314452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marR="226695" algn="ctr">
              <a:lnSpc>
                <a:spcPct val="100000"/>
              </a:lnSpc>
              <a:spcBef>
                <a:spcPts val="100"/>
              </a:spcBef>
            </a:pPr>
            <a:r>
              <a:rPr sz="1400" spc="90" dirty="0">
                <a:latin typeface="Tahoma"/>
                <a:cs typeface="Tahoma"/>
              </a:rPr>
              <a:t>Стоит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признать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-135" dirty="0">
                <a:latin typeface="Tahoma"/>
                <a:cs typeface="Tahoma"/>
              </a:rPr>
              <a:t>,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что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сегодня грань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между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челленджами</a:t>
            </a:r>
            <a:r>
              <a:rPr sz="1400" spc="170" dirty="0">
                <a:latin typeface="Tahoma"/>
                <a:cs typeface="Tahoma"/>
              </a:rPr>
              <a:t> и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флэшмобами,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особенно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spc="110" dirty="0">
                <a:latin typeface="Tahoma"/>
                <a:cs typeface="Tahoma"/>
              </a:rPr>
              <a:t>в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онлайн</a:t>
            </a:r>
            <a:r>
              <a:rPr sz="1400" spc="100" dirty="0">
                <a:latin typeface="Verdana"/>
                <a:cs typeface="Verdana"/>
              </a:rPr>
              <a:t>-</a:t>
            </a:r>
            <a:r>
              <a:rPr sz="1400" spc="95" dirty="0">
                <a:latin typeface="Tahoma"/>
                <a:cs typeface="Tahoma"/>
              </a:rPr>
              <a:t>пространстве,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b="1" spc="-10" dirty="0">
                <a:latin typeface="Tahoma"/>
                <a:cs typeface="Tahoma"/>
              </a:rPr>
              <a:t>размыта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53128" y="1554480"/>
            <a:ext cx="3100705" cy="4239895"/>
            <a:chOff x="4453128" y="1554480"/>
            <a:chExt cx="3100705" cy="4239895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00700" y="5236464"/>
              <a:ext cx="559308" cy="5577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53128" y="1554480"/>
              <a:ext cx="3100578" cy="310210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1684889" y="6440830"/>
            <a:ext cx="1270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79365" y="2378201"/>
            <a:ext cx="2850515" cy="123317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12700" marR="5080" indent="558800">
              <a:lnSpc>
                <a:spcPts val="4220"/>
              </a:lnSpc>
              <a:spcBef>
                <a:spcPts val="1125"/>
              </a:spcBef>
            </a:pPr>
            <a:r>
              <a:rPr sz="4400" spc="695" dirty="0">
                <a:latin typeface="Tahoma"/>
                <a:cs typeface="Tahoma"/>
              </a:rPr>
              <a:t>В</a:t>
            </a:r>
            <a:r>
              <a:rPr sz="4400" spc="-195" dirty="0">
                <a:latin typeface="Tahoma"/>
                <a:cs typeface="Tahoma"/>
              </a:rPr>
              <a:t> </a:t>
            </a:r>
            <a:r>
              <a:rPr sz="4400" spc="450" dirty="0">
                <a:latin typeface="Tahoma"/>
                <a:cs typeface="Tahoma"/>
              </a:rPr>
              <a:t>чём </a:t>
            </a:r>
            <a:r>
              <a:rPr sz="4400" spc="430" dirty="0">
                <a:latin typeface="Tahoma"/>
                <a:cs typeface="Tahoma"/>
              </a:rPr>
              <a:t>разница?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75432" y="3352800"/>
            <a:ext cx="134112" cy="15240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474065" y="2282444"/>
            <a:ext cx="3042285" cy="139192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spc="125" dirty="0">
                <a:latin typeface="Tahoma"/>
                <a:cs typeface="Tahoma"/>
              </a:rPr>
              <a:t>Заранее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спланированная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акция в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35" dirty="0">
                <a:latin typeface="Tahoma"/>
                <a:cs typeface="Tahoma"/>
              </a:rPr>
              <a:t>публичном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месте,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участники </a:t>
            </a:r>
            <a:r>
              <a:rPr sz="1400" spc="114" dirty="0">
                <a:latin typeface="Tahoma"/>
                <a:cs typeface="Tahoma"/>
              </a:rPr>
              <a:t>которой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выполняют </a:t>
            </a:r>
            <a:r>
              <a:rPr sz="1400" spc="135" dirty="0">
                <a:latin typeface="Tahoma"/>
                <a:cs typeface="Tahoma"/>
              </a:rPr>
              <a:t>определенные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действия</a:t>
            </a:r>
            <a:endParaRPr sz="1400">
              <a:latin typeface="Tahoma"/>
              <a:cs typeface="Tahoma"/>
            </a:endParaRPr>
          </a:p>
          <a:p>
            <a:pPr marL="12700" marR="250825">
              <a:lnSpc>
                <a:spcPts val="1510"/>
              </a:lnSpc>
              <a:spcBef>
                <a:spcPts val="5"/>
              </a:spcBef>
            </a:pPr>
            <a:r>
              <a:rPr sz="1400" spc="110" dirty="0">
                <a:latin typeface="Tahoma"/>
                <a:cs typeface="Tahoma"/>
              </a:rPr>
              <a:t>в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течение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короткого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периода </a:t>
            </a:r>
            <a:r>
              <a:rPr sz="1400" spc="150" dirty="0">
                <a:latin typeface="Tahoma"/>
                <a:cs typeface="Tahoma"/>
              </a:rPr>
              <a:t>времени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00" dirty="0">
                <a:latin typeface="Tahoma"/>
                <a:cs typeface="Tahoma"/>
              </a:rPr>
              <a:t>(несколько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минут),</a:t>
            </a:r>
            <a:r>
              <a:rPr sz="1400" spc="50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а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потом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расходятся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291" y="3521951"/>
            <a:ext cx="1032522" cy="103252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291" y="2232647"/>
            <a:ext cx="1032522" cy="103252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74507" y="0"/>
            <a:ext cx="4315206" cy="68557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71627" y="1390649"/>
            <a:ext cx="7618095" cy="46418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459"/>
              </a:spcBef>
            </a:pPr>
            <a:r>
              <a:rPr sz="1600" spc="180" dirty="0">
                <a:solidFill>
                  <a:srgbClr val="FFFFFF"/>
                </a:solidFill>
                <a:latin typeface="Tahoma"/>
                <a:cs typeface="Tahoma"/>
              </a:rPr>
              <a:t>Один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первых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истории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флешмобов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придуман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королём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английских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шутников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85" dirty="0">
                <a:solidFill>
                  <a:srgbClr val="FFFFFF"/>
                </a:solidFill>
                <a:latin typeface="Tahoma"/>
                <a:cs typeface="Tahoma"/>
              </a:rPr>
              <a:t>имени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Гораций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де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215" dirty="0">
                <a:solidFill>
                  <a:srgbClr val="FFFFFF"/>
                </a:solidFill>
                <a:latin typeface="Tahoma"/>
                <a:cs typeface="Tahoma"/>
              </a:rPr>
              <a:t>Вир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Коул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2859" y="276555"/>
            <a:ext cx="663384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635" dirty="0">
                <a:solidFill>
                  <a:srgbClr val="FFFFFF"/>
                </a:solidFill>
              </a:rPr>
              <a:t>Первый</a:t>
            </a:r>
            <a:r>
              <a:rPr sz="5400" spc="-245" dirty="0">
                <a:solidFill>
                  <a:srgbClr val="FFFFFF"/>
                </a:solidFill>
              </a:rPr>
              <a:t> </a:t>
            </a:r>
            <a:r>
              <a:rPr sz="5400" spc="570" dirty="0">
                <a:solidFill>
                  <a:srgbClr val="FFFFFF"/>
                </a:solidFill>
              </a:rPr>
              <a:t>флешмоб</a:t>
            </a:r>
            <a:endParaRPr sz="5400"/>
          </a:p>
        </p:txBody>
      </p:sp>
      <p:sp>
        <p:nvSpPr>
          <p:cNvPr id="7" name="object 7"/>
          <p:cNvSpPr txBox="1"/>
          <p:nvPr/>
        </p:nvSpPr>
        <p:spPr>
          <a:xfrm>
            <a:off x="1617980" y="2463545"/>
            <a:ext cx="5594350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Гораций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де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215" dirty="0">
                <a:solidFill>
                  <a:srgbClr val="FFFFFF"/>
                </a:solidFill>
                <a:latin typeface="Tahoma"/>
                <a:cs typeface="Tahoma"/>
              </a:rPr>
              <a:t>Вир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Коул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выкупил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мест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Лондонском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театре</a:t>
            </a: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West</a:t>
            </a:r>
            <a:r>
              <a:rPr sz="16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End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17980" y="3775075"/>
            <a:ext cx="4844415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Подарил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их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лысым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людям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обмен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то,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что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5" dirty="0">
                <a:solidFill>
                  <a:srgbClr val="FFFFFF"/>
                </a:solidFill>
                <a:latin typeface="Tahoma"/>
                <a:cs typeface="Tahoma"/>
              </a:rPr>
              <a:t>они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напишут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себя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голове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одну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букву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17980" y="5076266"/>
            <a:ext cx="6025515" cy="92773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90"/>
              </a:spcBef>
            </a:pPr>
            <a:r>
              <a:rPr sz="1600" spc="25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итоге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пафосное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представление</a:t>
            </a:r>
            <a:r>
              <a:rPr sz="16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было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сорвано,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потому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что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балконов,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где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находились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vip-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ложи,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прекрасно 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читалось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неприличное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слово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bollocks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которое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образовали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своими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лысинами</a:t>
            </a:r>
            <a:r>
              <a:rPr sz="16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гости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господина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Коула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02373" y="6474358"/>
            <a:ext cx="1806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Гораций</a:t>
            </a:r>
            <a:r>
              <a:rPr sz="12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55" dirty="0">
                <a:solidFill>
                  <a:srgbClr val="FFFFFF"/>
                </a:solidFill>
                <a:latin typeface="Tahoma"/>
                <a:cs typeface="Tahoma"/>
              </a:rPr>
              <a:t>де</a:t>
            </a:r>
            <a:r>
              <a:rPr sz="1200" b="1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70" dirty="0">
                <a:solidFill>
                  <a:srgbClr val="FFFFFF"/>
                </a:solidFill>
                <a:latin typeface="Tahoma"/>
                <a:cs typeface="Tahoma"/>
              </a:rPr>
              <a:t>Вир</a:t>
            </a:r>
            <a:r>
              <a:rPr sz="1200" b="1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Tahoma"/>
                <a:cs typeface="Tahoma"/>
              </a:rPr>
              <a:t>Коул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24800" y="60958"/>
            <a:ext cx="4267200" cy="679703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1684889" y="6440830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2083" y="2465832"/>
            <a:ext cx="577596" cy="577596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431291" y="5047475"/>
            <a:ext cx="1033144" cy="1033144"/>
            <a:chOff x="431291" y="5047475"/>
            <a:chExt cx="1033144" cy="1033144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1291" y="5047475"/>
              <a:ext cx="1032522" cy="10325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6363" y="5241035"/>
              <a:ext cx="632460" cy="630935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4172" y="3713988"/>
            <a:ext cx="652272" cy="6507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5400"/>
            <a:ext cx="5805170" cy="6908800"/>
            <a:chOff x="0" y="-25400"/>
            <a:chExt cx="5805170" cy="69088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5779770" cy="6858000"/>
            </a:xfrm>
            <a:custGeom>
              <a:avLst/>
              <a:gdLst/>
              <a:ahLst/>
              <a:cxnLst/>
              <a:rect l="l" t="t" r="r" b="b"/>
              <a:pathLst>
                <a:path w="5779770" h="6858000">
                  <a:moveTo>
                    <a:pt x="5092357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5084706" y="6857996"/>
                  </a:lnTo>
                  <a:lnTo>
                    <a:pt x="5779770" y="3380613"/>
                  </a:lnTo>
                  <a:lnTo>
                    <a:pt x="50923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084706" y="0"/>
              <a:ext cx="695325" cy="6858000"/>
            </a:xfrm>
            <a:custGeom>
              <a:avLst/>
              <a:gdLst/>
              <a:ahLst/>
              <a:cxnLst/>
              <a:rect l="l" t="t" r="r" b="b"/>
              <a:pathLst>
                <a:path w="695325" h="6858000">
                  <a:moveTo>
                    <a:pt x="7651" y="0"/>
                  </a:moveTo>
                  <a:lnTo>
                    <a:pt x="695063" y="3380613"/>
                  </a:lnTo>
                  <a:lnTo>
                    <a:pt x="0" y="6857996"/>
                  </a:lnTo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02526" y="933957"/>
            <a:ext cx="4565015" cy="47453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320" dirty="0">
                <a:solidFill>
                  <a:srgbClr val="FFFFFF"/>
                </a:solidFill>
                <a:latin typeface="Tahoma"/>
                <a:cs typeface="Tahoma"/>
              </a:rPr>
              <a:t>Раньше</a:t>
            </a:r>
            <a:endParaRPr sz="3200">
              <a:latin typeface="Tahoma"/>
              <a:cs typeface="Tahoma"/>
            </a:endParaRPr>
          </a:p>
          <a:p>
            <a:pPr marL="15240">
              <a:lnSpc>
                <a:spcPts val="2280"/>
              </a:lnSpc>
              <a:spcBef>
                <a:spcPts val="2215"/>
              </a:spcBef>
            </a:pP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Предполагалось,</a:t>
            </a:r>
            <a:endParaRPr sz="2000">
              <a:latin typeface="Tahoma"/>
              <a:cs typeface="Tahoma"/>
            </a:endParaRPr>
          </a:p>
          <a:p>
            <a:pPr marL="15240" marR="146050">
              <a:lnSpc>
                <a:spcPct val="90000"/>
              </a:lnSpc>
              <a:spcBef>
                <a:spcPts val="120"/>
              </a:spcBef>
            </a:pP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что</a:t>
            </a:r>
            <a:r>
              <a:rPr sz="20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флешмобы</a:t>
            </a:r>
            <a:r>
              <a:rPr sz="20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45" dirty="0">
                <a:solidFill>
                  <a:srgbClr val="FFFFFF"/>
                </a:solidFill>
                <a:latin typeface="Tahoma"/>
                <a:cs typeface="Tahoma"/>
              </a:rPr>
              <a:t>планируются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онлайн,</a:t>
            </a:r>
            <a:r>
              <a:rPr sz="2000" b="1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000" b="1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Tahoma"/>
                <a:cs typeface="Tahoma"/>
              </a:rPr>
              <a:t>реализуются</a:t>
            </a:r>
            <a:r>
              <a:rPr sz="20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офлайн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что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формально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относит</a:t>
            </a:r>
            <a:endParaRPr sz="2000">
              <a:latin typeface="Tahoma"/>
              <a:cs typeface="Tahoma"/>
            </a:endParaRPr>
          </a:p>
          <a:p>
            <a:pPr marL="15240">
              <a:lnSpc>
                <a:spcPts val="2160"/>
              </a:lnSpc>
            </a:pP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их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категории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ARG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3200" spc="280" dirty="0">
                <a:solidFill>
                  <a:srgbClr val="FFFFFF"/>
                </a:solidFill>
                <a:latin typeface="Tahoma"/>
                <a:cs typeface="Tahoma"/>
              </a:rPr>
              <a:t>Сейчас</a:t>
            </a:r>
            <a:endParaRPr sz="3200">
              <a:latin typeface="Tahoma"/>
              <a:cs typeface="Tahoma"/>
            </a:endParaRPr>
          </a:p>
          <a:p>
            <a:pPr marL="26670">
              <a:lnSpc>
                <a:spcPts val="2280"/>
              </a:lnSpc>
              <a:spcBef>
                <a:spcPts val="2230"/>
              </a:spcBef>
            </a:pP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Сейчас</a:t>
            </a:r>
            <a:r>
              <a:rPr sz="20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флешмобы</a:t>
            </a:r>
            <a:r>
              <a:rPr sz="20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endParaRPr sz="2000">
              <a:latin typeface="Tahoma"/>
              <a:cs typeface="Tahoma"/>
            </a:endParaRPr>
          </a:p>
          <a:p>
            <a:pPr marL="26670" marR="5080">
              <a:lnSpc>
                <a:spcPct val="90100"/>
              </a:lnSpc>
              <a:spcBef>
                <a:spcPts val="120"/>
              </a:spcBef>
            </a:pPr>
            <a:r>
              <a:rPr sz="2000" spc="125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преимущественно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онлайн- </a:t>
            </a:r>
            <a:r>
              <a:rPr sz="2000" b="1" spc="60" dirty="0">
                <a:solidFill>
                  <a:srgbClr val="FFFFFF"/>
                </a:solidFill>
                <a:latin typeface="Tahoma"/>
                <a:cs typeface="Tahoma"/>
              </a:rPr>
              <a:t>активность</a:t>
            </a:r>
            <a:r>
              <a:rPr sz="20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70" dirty="0">
                <a:solidFill>
                  <a:srgbClr val="FFFFFF"/>
                </a:solidFill>
                <a:latin typeface="Tahoma"/>
                <a:cs typeface="Tahoma"/>
              </a:rPr>
              <a:t>неопределенными </a:t>
            </a:r>
            <a:r>
              <a:rPr sz="2000" b="1" spc="85" dirty="0">
                <a:solidFill>
                  <a:srgbClr val="FFFFFF"/>
                </a:solidFill>
                <a:latin typeface="Tahoma"/>
                <a:cs typeface="Tahoma"/>
              </a:rPr>
              <a:t>временными</a:t>
            </a:r>
            <a:r>
              <a:rPr sz="20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65" dirty="0">
                <a:solidFill>
                  <a:srgbClr val="FFFFFF"/>
                </a:solidFill>
                <a:latin typeface="Tahoma"/>
                <a:cs typeface="Tahoma"/>
              </a:rPr>
              <a:t>границами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80466" y="649351"/>
            <a:ext cx="36493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690" dirty="0"/>
              <a:t>Флешмоб</a:t>
            </a:r>
            <a:endParaRPr sz="5400"/>
          </a:p>
        </p:txBody>
      </p:sp>
      <p:sp>
        <p:nvSpPr>
          <p:cNvPr id="7" name="object 7"/>
          <p:cNvSpPr txBox="1"/>
          <p:nvPr/>
        </p:nvSpPr>
        <p:spPr>
          <a:xfrm>
            <a:off x="11677268" y="6440830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1259" y="1031722"/>
            <a:ext cx="471703" cy="47170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71259" y="3822179"/>
            <a:ext cx="471703" cy="471690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2060448" y="3448811"/>
            <a:ext cx="173990" cy="291465"/>
          </a:xfrm>
          <a:custGeom>
            <a:avLst/>
            <a:gdLst/>
            <a:ahLst/>
            <a:cxnLst/>
            <a:rect l="l" t="t" r="r" b="b"/>
            <a:pathLst>
              <a:path w="173989" h="291464">
                <a:moveTo>
                  <a:pt x="86868" y="0"/>
                </a:moveTo>
                <a:lnTo>
                  <a:pt x="53042" y="11435"/>
                </a:lnTo>
                <a:lnTo>
                  <a:pt x="25431" y="42624"/>
                </a:lnTo>
                <a:lnTo>
                  <a:pt x="6822" y="88886"/>
                </a:lnTo>
                <a:lnTo>
                  <a:pt x="0" y="145541"/>
                </a:lnTo>
                <a:lnTo>
                  <a:pt x="6822" y="202197"/>
                </a:lnTo>
                <a:lnTo>
                  <a:pt x="25431" y="248459"/>
                </a:lnTo>
                <a:lnTo>
                  <a:pt x="53042" y="279648"/>
                </a:lnTo>
                <a:lnTo>
                  <a:pt x="86868" y="291083"/>
                </a:lnTo>
                <a:lnTo>
                  <a:pt x="120693" y="279648"/>
                </a:lnTo>
                <a:lnTo>
                  <a:pt x="148304" y="248459"/>
                </a:lnTo>
                <a:lnTo>
                  <a:pt x="166913" y="202197"/>
                </a:lnTo>
                <a:lnTo>
                  <a:pt x="173735" y="145541"/>
                </a:lnTo>
                <a:lnTo>
                  <a:pt x="166913" y="88886"/>
                </a:lnTo>
                <a:lnTo>
                  <a:pt x="148304" y="42624"/>
                </a:lnTo>
                <a:lnTo>
                  <a:pt x="120693" y="11435"/>
                </a:lnTo>
                <a:lnTo>
                  <a:pt x="868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5894" y="2106548"/>
            <a:ext cx="441642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74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ahoma"/>
                <a:cs typeface="Tahoma"/>
              </a:rPr>
              <a:t>Изначально</a:t>
            </a:r>
            <a:r>
              <a:rPr sz="1800" b="1" spc="140" dirty="0">
                <a:latin typeface="Tahoma"/>
                <a:cs typeface="Tahoma"/>
              </a:rPr>
              <a:t> </a:t>
            </a:r>
            <a:r>
              <a:rPr sz="1800" spc="145" dirty="0">
                <a:latin typeface="Tahoma"/>
                <a:cs typeface="Tahoma"/>
              </a:rPr>
              <a:t>—</a:t>
            </a:r>
            <a:r>
              <a:rPr sz="1800" spc="110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заранее </a:t>
            </a:r>
            <a:r>
              <a:rPr sz="1800" spc="155" dirty="0">
                <a:latin typeface="Tahoma"/>
                <a:cs typeface="Tahoma"/>
              </a:rPr>
              <a:t>спланированная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массовая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145" dirty="0">
                <a:latin typeface="Tahoma"/>
                <a:cs typeface="Tahoma"/>
              </a:rPr>
              <a:t>акция </a:t>
            </a:r>
            <a:r>
              <a:rPr sz="1800" spc="90" dirty="0">
                <a:latin typeface="Tahoma"/>
                <a:cs typeface="Tahoma"/>
              </a:rPr>
              <a:t>офлайн,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135" dirty="0">
                <a:latin typeface="Tahoma"/>
                <a:cs typeface="Tahoma"/>
              </a:rPr>
              <a:t>участники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которой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между </a:t>
            </a:r>
            <a:r>
              <a:rPr sz="1800" spc="180" dirty="0">
                <a:latin typeface="Tahoma"/>
                <a:cs typeface="Tahoma"/>
              </a:rPr>
              <a:t>собой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125" dirty="0">
                <a:latin typeface="Tahoma"/>
                <a:cs typeface="Tahoma"/>
              </a:rPr>
              <a:t>незнакомы,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175" dirty="0">
                <a:latin typeface="Tahoma"/>
                <a:cs typeface="Tahoma"/>
              </a:rPr>
              <a:t>но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собираются</a:t>
            </a:r>
            <a:r>
              <a:rPr sz="1800" spc="500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в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60" dirty="0">
                <a:latin typeface="Tahoma"/>
                <a:cs typeface="Tahoma"/>
              </a:rPr>
              <a:t>конкретном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месте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в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условленное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spc="130" dirty="0">
                <a:latin typeface="Tahoma"/>
                <a:cs typeface="Tahoma"/>
              </a:rPr>
              <a:t>время,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где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55" dirty="0">
                <a:latin typeface="Tahoma"/>
                <a:cs typeface="Tahoma"/>
              </a:rPr>
              <a:t>недолго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45" dirty="0">
                <a:latin typeface="Tahoma"/>
                <a:cs typeface="Tahoma"/>
              </a:rPr>
              <a:t>выполняют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155" dirty="0">
                <a:latin typeface="Tahoma"/>
                <a:cs typeface="Tahoma"/>
              </a:rPr>
              <a:t>одно</a:t>
            </a:r>
            <a:endParaRPr sz="1800">
              <a:latin typeface="Tahoma"/>
              <a:cs typeface="Tahoma"/>
            </a:endParaRPr>
          </a:p>
          <a:p>
            <a:pPr marL="12700" marR="402590">
              <a:lnSpc>
                <a:spcPct val="100000"/>
              </a:lnSpc>
            </a:pPr>
            <a:r>
              <a:rPr sz="1800" spc="114" dirty="0">
                <a:latin typeface="Tahoma"/>
                <a:cs typeface="Tahoma"/>
              </a:rPr>
              <a:t>действие,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160" dirty="0">
                <a:latin typeface="Tahoma"/>
                <a:cs typeface="Tahoma"/>
              </a:rPr>
              <a:t>после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125" dirty="0">
                <a:latin typeface="Tahoma"/>
                <a:cs typeface="Tahoma"/>
              </a:rPr>
              <a:t>чего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расходятся. </a:t>
            </a:r>
            <a:r>
              <a:rPr sz="1800" spc="135" dirty="0">
                <a:latin typeface="Tahoma"/>
                <a:cs typeface="Tahoma"/>
              </a:rPr>
              <a:t>Главные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195" dirty="0">
                <a:latin typeface="Tahoma"/>
                <a:cs typeface="Tahoma"/>
              </a:rPr>
              <a:t>принципы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офлайн</a:t>
            </a:r>
            <a:r>
              <a:rPr sz="1800" spc="85" dirty="0">
                <a:latin typeface="Verdana"/>
                <a:cs typeface="Verdana"/>
              </a:rPr>
              <a:t>- </a:t>
            </a:r>
            <a:r>
              <a:rPr sz="1800" spc="165" dirty="0">
                <a:latin typeface="Tahoma"/>
                <a:cs typeface="Tahoma"/>
              </a:rPr>
              <a:t>флешмоба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95" dirty="0">
                <a:latin typeface="Tahoma"/>
                <a:cs typeface="Tahoma"/>
              </a:rPr>
              <a:t>–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125" dirty="0">
                <a:latin typeface="Tahoma"/>
                <a:cs typeface="Tahoma"/>
              </a:rPr>
              <a:t>спонтанность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220" dirty="0">
                <a:latin typeface="Tahoma"/>
                <a:cs typeface="Tahoma"/>
              </a:rPr>
              <a:t>и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35" dirty="0">
                <a:latin typeface="Tahoma"/>
                <a:cs typeface="Tahoma"/>
              </a:rPr>
              <a:t>абсурдность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4600" y="0"/>
            <a:ext cx="5865113" cy="685571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970151" y="3387852"/>
            <a:ext cx="44450" cy="9525"/>
          </a:xfrm>
          <a:custGeom>
            <a:avLst/>
            <a:gdLst/>
            <a:ahLst/>
            <a:cxnLst/>
            <a:rect l="l" t="t" r="r" b="b"/>
            <a:pathLst>
              <a:path w="44450" h="9525">
                <a:moveTo>
                  <a:pt x="44195" y="0"/>
                </a:moveTo>
                <a:lnTo>
                  <a:pt x="0" y="0"/>
                </a:lnTo>
                <a:lnTo>
                  <a:pt x="0" y="9144"/>
                </a:lnTo>
                <a:lnTo>
                  <a:pt x="44195" y="9144"/>
                </a:lnTo>
                <a:lnTo>
                  <a:pt x="441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pc="55" dirty="0"/>
              <a:t>Harlem</a:t>
            </a:r>
            <a:r>
              <a:rPr spc="-15" dirty="0"/>
              <a:t> </a:t>
            </a:r>
            <a:r>
              <a:rPr spc="-20" dirty="0"/>
              <a:t>Shake</a:t>
            </a:r>
          </a:p>
          <a:p>
            <a:pPr marL="57785" marR="5080">
              <a:lnSpc>
                <a:spcPct val="100000"/>
              </a:lnSpc>
              <a:spcBef>
                <a:spcPts val="225"/>
              </a:spcBef>
            </a:pPr>
            <a:r>
              <a:rPr sz="1400" b="0" spc="95" dirty="0">
                <a:latin typeface="Tahoma"/>
                <a:cs typeface="Tahoma"/>
              </a:rPr>
              <a:t>Это</a:t>
            </a:r>
            <a:r>
              <a:rPr sz="1400" b="0" spc="-80" dirty="0">
                <a:latin typeface="Tahoma"/>
                <a:cs typeface="Tahoma"/>
              </a:rPr>
              <a:t> </a:t>
            </a:r>
            <a:r>
              <a:rPr sz="1400" b="0" spc="145" dirty="0">
                <a:latin typeface="Tahoma"/>
                <a:cs typeface="Tahoma"/>
              </a:rPr>
              <a:t>пародийный</a:t>
            </a:r>
            <a:r>
              <a:rPr sz="1400" b="0" spc="-110" dirty="0">
                <a:latin typeface="Tahoma"/>
                <a:cs typeface="Tahoma"/>
              </a:rPr>
              <a:t> </a:t>
            </a:r>
            <a:r>
              <a:rPr sz="1400" b="0" spc="100" dirty="0">
                <a:latin typeface="Tahoma"/>
                <a:cs typeface="Tahoma"/>
              </a:rPr>
              <a:t>флешмоб,</a:t>
            </a:r>
            <a:r>
              <a:rPr sz="1400" b="0" spc="-80" dirty="0">
                <a:latin typeface="Tahoma"/>
                <a:cs typeface="Tahoma"/>
              </a:rPr>
              <a:t> </a:t>
            </a:r>
            <a:r>
              <a:rPr sz="1400" b="0" spc="100" dirty="0">
                <a:latin typeface="Tahoma"/>
                <a:cs typeface="Tahoma"/>
              </a:rPr>
              <a:t>начало</a:t>
            </a:r>
            <a:r>
              <a:rPr sz="1400" b="0" spc="-75" dirty="0">
                <a:latin typeface="Tahoma"/>
                <a:cs typeface="Tahoma"/>
              </a:rPr>
              <a:t> </a:t>
            </a:r>
            <a:r>
              <a:rPr sz="1400" b="0" spc="114" dirty="0">
                <a:latin typeface="Tahoma"/>
                <a:cs typeface="Tahoma"/>
              </a:rPr>
              <a:t>которому</a:t>
            </a:r>
            <a:r>
              <a:rPr sz="1400" b="0" spc="-80" dirty="0">
                <a:latin typeface="Tahoma"/>
                <a:cs typeface="Tahoma"/>
              </a:rPr>
              <a:t> </a:t>
            </a:r>
            <a:r>
              <a:rPr sz="1400" b="0" spc="120" dirty="0">
                <a:latin typeface="Tahoma"/>
                <a:cs typeface="Tahoma"/>
              </a:rPr>
              <a:t>положил </a:t>
            </a:r>
            <a:r>
              <a:rPr sz="1400" b="0" spc="135" dirty="0">
                <a:latin typeface="Tahoma"/>
                <a:cs typeface="Tahoma"/>
              </a:rPr>
              <a:t>ролик</a:t>
            </a:r>
            <a:r>
              <a:rPr sz="1400" b="0" spc="-80" dirty="0">
                <a:latin typeface="Tahoma"/>
                <a:cs typeface="Tahoma"/>
              </a:rPr>
              <a:t> </a:t>
            </a:r>
            <a:r>
              <a:rPr sz="1400" b="0" spc="110" dirty="0">
                <a:latin typeface="Tahoma"/>
                <a:cs typeface="Tahoma"/>
              </a:rPr>
              <a:t>блоггера</a:t>
            </a:r>
            <a:r>
              <a:rPr sz="1400" b="0" spc="-80" dirty="0">
                <a:latin typeface="Tahoma"/>
                <a:cs typeface="Tahoma"/>
              </a:rPr>
              <a:t> </a:t>
            </a:r>
            <a:r>
              <a:rPr sz="1400" b="0" dirty="0">
                <a:latin typeface="Verdana"/>
                <a:cs typeface="Verdana"/>
              </a:rPr>
              <a:t>Filthy</a:t>
            </a:r>
            <a:r>
              <a:rPr sz="1400" b="0" spc="-130" dirty="0">
                <a:latin typeface="Verdana"/>
                <a:cs typeface="Verdana"/>
              </a:rPr>
              <a:t> </a:t>
            </a:r>
            <a:r>
              <a:rPr sz="1400" b="0" dirty="0">
                <a:latin typeface="Verdana"/>
                <a:cs typeface="Verdana"/>
              </a:rPr>
              <a:t>Frank</a:t>
            </a:r>
            <a:r>
              <a:rPr sz="1400" b="0" dirty="0">
                <a:latin typeface="Tahoma"/>
                <a:cs typeface="Tahoma"/>
              </a:rPr>
              <a:t>,</a:t>
            </a:r>
            <a:r>
              <a:rPr sz="1400" b="0" spc="-65" dirty="0">
                <a:latin typeface="Tahoma"/>
                <a:cs typeface="Tahoma"/>
              </a:rPr>
              <a:t> </a:t>
            </a:r>
            <a:r>
              <a:rPr sz="1400" b="0" spc="110" dirty="0">
                <a:latin typeface="Tahoma"/>
                <a:cs typeface="Tahoma"/>
              </a:rPr>
              <a:t>где</a:t>
            </a:r>
            <a:r>
              <a:rPr sz="1400" b="0" spc="-85" dirty="0">
                <a:latin typeface="Tahoma"/>
                <a:cs typeface="Tahoma"/>
              </a:rPr>
              <a:t> </a:t>
            </a:r>
            <a:r>
              <a:rPr sz="1400" b="0" spc="135" dirty="0">
                <a:latin typeface="Tahoma"/>
                <a:cs typeface="Tahoma"/>
              </a:rPr>
              <a:t>он</a:t>
            </a:r>
            <a:r>
              <a:rPr sz="1400" b="0" spc="-70" dirty="0">
                <a:latin typeface="Tahoma"/>
                <a:cs typeface="Tahoma"/>
              </a:rPr>
              <a:t> </a:t>
            </a:r>
            <a:r>
              <a:rPr sz="1400" b="0" spc="110" dirty="0">
                <a:latin typeface="Tahoma"/>
                <a:cs typeface="Tahoma"/>
              </a:rPr>
              <a:t>в</a:t>
            </a:r>
            <a:r>
              <a:rPr sz="1400" b="0" spc="-70" dirty="0">
                <a:latin typeface="Tahoma"/>
                <a:cs typeface="Tahoma"/>
              </a:rPr>
              <a:t> </a:t>
            </a:r>
            <a:r>
              <a:rPr sz="1400" b="0" spc="125" dirty="0">
                <a:latin typeface="Tahoma"/>
                <a:cs typeface="Tahoma"/>
              </a:rPr>
              <a:t>странной</a:t>
            </a:r>
            <a:r>
              <a:rPr sz="1400" b="0" spc="-60" dirty="0">
                <a:latin typeface="Tahoma"/>
                <a:cs typeface="Tahoma"/>
              </a:rPr>
              <a:t> </a:t>
            </a:r>
            <a:r>
              <a:rPr sz="1400" b="0" spc="110" dirty="0">
                <a:latin typeface="Tahoma"/>
                <a:cs typeface="Tahoma"/>
              </a:rPr>
              <a:t>одежде </a:t>
            </a:r>
            <a:r>
              <a:rPr sz="1400" spc="45" dirty="0"/>
              <a:t>танцует</a:t>
            </a:r>
            <a:r>
              <a:rPr sz="1400" spc="25" dirty="0"/>
              <a:t> </a:t>
            </a:r>
            <a:r>
              <a:rPr sz="1400" spc="85" dirty="0"/>
              <a:t>с</a:t>
            </a:r>
            <a:r>
              <a:rPr sz="1400" spc="20" dirty="0"/>
              <a:t> </a:t>
            </a:r>
            <a:r>
              <a:rPr sz="1400" spc="60" dirty="0"/>
              <a:t>друзьями</a:t>
            </a:r>
            <a:r>
              <a:rPr sz="1400" spc="30" dirty="0"/>
              <a:t> </a:t>
            </a:r>
            <a:r>
              <a:rPr sz="1400" spc="60" dirty="0"/>
              <a:t>под</a:t>
            </a:r>
            <a:r>
              <a:rPr sz="1400" spc="25" dirty="0"/>
              <a:t> </a:t>
            </a:r>
            <a:r>
              <a:rPr sz="1400" spc="50" dirty="0"/>
              <a:t>трек</a:t>
            </a:r>
            <a:r>
              <a:rPr sz="1400" spc="35" dirty="0"/>
              <a:t> </a:t>
            </a:r>
            <a:r>
              <a:rPr sz="1400" dirty="0"/>
              <a:t>Baauer</a:t>
            </a:r>
            <a:r>
              <a:rPr sz="1400" spc="25" dirty="0"/>
              <a:t> </a:t>
            </a:r>
            <a:r>
              <a:rPr sz="1400" dirty="0"/>
              <a:t>«Harlem</a:t>
            </a:r>
            <a:r>
              <a:rPr sz="1400" spc="15" dirty="0"/>
              <a:t> </a:t>
            </a:r>
            <a:r>
              <a:rPr sz="1400" spc="-10" dirty="0"/>
              <a:t>Shake</a:t>
            </a:r>
            <a:r>
              <a:rPr sz="1400" b="0" spc="-10" dirty="0">
                <a:latin typeface="Tahoma"/>
                <a:cs typeface="Tahoma"/>
              </a:rPr>
              <a:t>». </a:t>
            </a:r>
            <a:r>
              <a:rPr sz="1400" b="0" spc="105" dirty="0">
                <a:latin typeface="Tahoma"/>
                <a:cs typeface="Tahoma"/>
              </a:rPr>
              <a:t>Спустя</a:t>
            </a:r>
            <a:r>
              <a:rPr sz="1400" b="0" spc="-95" dirty="0">
                <a:latin typeface="Tahoma"/>
                <a:cs typeface="Tahoma"/>
              </a:rPr>
              <a:t> </a:t>
            </a:r>
            <a:r>
              <a:rPr sz="1400" b="0" spc="145" dirty="0">
                <a:latin typeface="Tahoma"/>
                <a:cs typeface="Tahoma"/>
              </a:rPr>
              <a:t>время</a:t>
            </a:r>
            <a:r>
              <a:rPr sz="1400" b="0" spc="-70" dirty="0">
                <a:latin typeface="Tahoma"/>
                <a:cs typeface="Tahoma"/>
              </a:rPr>
              <a:t> </a:t>
            </a:r>
            <a:r>
              <a:rPr sz="1400" b="0" spc="140" dirty="0">
                <a:latin typeface="Tahoma"/>
                <a:cs typeface="Tahoma"/>
              </a:rPr>
              <a:t>пародию</a:t>
            </a:r>
            <a:r>
              <a:rPr sz="1400" b="0" spc="-95" dirty="0">
                <a:latin typeface="Tahoma"/>
                <a:cs typeface="Tahoma"/>
              </a:rPr>
              <a:t> </a:t>
            </a:r>
            <a:r>
              <a:rPr sz="1400" b="0" spc="110" dirty="0">
                <a:latin typeface="Tahoma"/>
                <a:cs typeface="Tahoma"/>
              </a:rPr>
              <a:t>на</a:t>
            </a:r>
            <a:r>
              <a:rPr sz="1400" b="0" spc="-70" dirty="0">
                <a:latin typeface="Tahoma"/>
                <a:cs typeface="Tahoma"/>
              </a:rPr>
              <a:t> </a:t>
            </a:r>
            <a:r>
              <a:rPr sz="1400" b="0" spc="85" dirty="0">
                <a:latin typeface="Tahoma"/>
                <a:cs typeface="Tahoma"/>
              </a:rPr>
              <a:t>это</a:t>
            </a:r>
            <a:r>
              <a:rPr sz="1400" b="0" spc="-80" dirty="0">
                <a:latin typeface="Tahoma"/>
                <a:cs typeface="Tahoma"/>
              </a:rPr>
              <a:t> </a:t>
            </a:r>
            <a:r>
              <a:rPr sz="1400" b="0" spc="130" dirty="0">
                <a:latin typeface="Tahoma"/>
                <a:cs typeface="Tahoma"/>
              </a:rPr>
              <a:t>видео</a:t>
            </a:r>
            <a:r>
              <a:rPr sz="1400" b="0" spc="-85" dirty="0">
                <a:latin typeface="Tahoma"/>
                <a:cs typeface="Tahoma"/>
              </a:rPr>
              <a:t> </a:t>
            </a:r>
            <a:r>
              <a:rPr sz="1400" b="0" spc="130" dirty="0">
                <a:latin typeface="Tahoma"/>
                <a:cs typeface="Tahoma"/>
              </a:rPr>
              <a:t>сняли</a:t>
            </a:r>
            <a:r>
              <a:rPr sz="1400" b="0" spc="-70" dirty="0">
                <a:latin typeface="Tahoma"/>
                <a:cs typeface="Tahoma"/>
              </a:rPr>
              <a:t> </a:t>
            </a:r>
            <a:r>
              <a:rPr sz="1400" b="0" spc="110" dirty="0">
                <a:latin typeface="Tahoma"/>
                <a:cs typeface="Tahoma"/>
              </a:rPr>
              <a:t>австралийские </a:t>
            </a:r>
            <a:r>
              <a:rPr sz="1400" b="0" spc="65" dirty="0">
                <a:latin typeface="Tahoma"/>
                <a:cs typeface="Tahoma"/>
              </a:rPr>
              <a:t>студенты,</a:t>
            </a:r>
            <a:r>
              <a:rPr sz="1400" b="0" spc="-70" dirty="0">
                <a:latin typeface="Tahoma"/>
                <a:cs typeface="Tahoma"/>
              </a:rPr>
              <a:t> </a:t>
            </a:r>
            <a:r>
              <a:rPr sz="1400" b="0" spc="130" dirty="0">
                <a:latin typeface="Tahoma"/>
                <a:cs typeface="Tahoma"/>
              </a:rPr>
              <a:t>после</a:t>
            </a:r>
            <a:r>
              <a:rPr sz="1400" b="0" spc="-105" dirty="0">
                <a:latin typeface="Tahoma"/>
                <a:cs typeface="Tahoma"/>
              </a:rPr>
              <a:t> </a:t>
            </a:r>
            <a:r>
              <a:rPr sz="1400" b="0" spc="100" dirty="0">
                <a:latin typeface="Tahoma"/>
                <a:cs typeface="Tahoma"/>
              </a:rPr>
              <a:t>чего</a:t>
            </a:r>
            <a:r>
              <a:rPr sz="1400" b="0" spc="-85" dirty="0">
                <a:latin typeface="Tahoma"/>
                <a:cs typeface="Tahoma"/>
              </a:rPr>
              <a:t> </a:t>
            </a:r>
            <a:r>
              <a:rPr sz="1400" b="0" spc="110" dirty="0">
                <a:latin typeface="Tahoma"/>
                <a:cs typeface="Tahoma"/>
              </a:rPr>
              <a:t>в</a:t>
            </a:r>
            <a:r>
              <a:rPr sz="1400" b="0" spc="-70" dirty="0">
                <a:latin typeface="Tahoma"/>
                <a:cs typeface="Tahoma"/>
              </a:rPr>
              <a:t> </a:t>
            </a:r>
            <a:r>
              <a:rPr sz="1400" b="0" spc="114" dirty="0">
                <a:latin typeface="Tahoma"/>
                <a:cs typeface="Tahoma"/>
              </a:rPr>
              <a:t>интернете</a:t>
            </a:r>
            <a:r>
              <a:rPr sz="1400" b="0" spc="-80" dirty="0">
                <a:latin typeface="Tahoma"/>
                <a:cs typeface="Tahoma"/>
              </a:rPr>
              <a:t> </a:t>
            </a:r>
            <a:r>
              <a:rPr sz="1400" b="0" spc="110" dirty="0">
                <a:latin typeface="Tahoma"/>
                <a:cs typeface="Tahoma"/>
              </a:rPr>
              <a:t>начали</a:t>
            </a:r>
            <a:r>
              <a:rPr sz="1400" b="0" spc="-75" dirty="0">
                <a:latin typeface="Tahoma"/>
                <a:cs typeface="Tahoma"/>
              </a:rPr>
              <a:t> </a:t>
            </a:r>
            <a:r>
              <a:rPr sz="1400" b="0" spc="95" dirty="0">
                <a:latin typeface="Tahoma"/>
                <a:cs typeface="Tahoma"/>
              </a:rPr>
              <a:t>появляться </a:t>
            </a:r>
            <a:r>
              <a:rPr sz="1400" b="0" spc="105" dirty="0">
                <a:latin typeface="Tahoma"/>
                <a:cs typeface="Tahoma"/>
              </a:rPr>
              <a:t>тысячи</a:t>
            </a:r>
            <a:r>
              <a:rPr sz="1400" b="0" spc="-70" dirty="0">
                <a:latin typeface="Tahoma"/>
                <a:cs typeface="Tahoma"/>
              </a:rPr>
              <a:t> </a:t>
            </a:r>
            <a:r>
              <a:rPr sz="1400" b="0" spc="120" dirty="0">
                <a:latin typeface="Tahoma"/>
                <a:cs typeface="Tahoma"/>
              </a:rPr>
              <a:t>подобных</a:t>
            </a:r>
            <a:r>
              <a:rPr sz="1400" b="0" spc="-85" dirty="0">
                <a:latin typeface="Tahoma"/>
                <a:cs typeface="Tahoma"/>
              </a:rPr>
              <a:t> </a:t>
            </a:r>
            <a:r>
              <a:rPr sz="1400" b="0" spc="120" dirty="0">
                <a:latin typeface="Tahoma"/>
                <a:cs typeface="Tahoma"/>
              </a:rPr>
              <a:t>роликов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0595" y="4942661"/>
            <a:ext cx="5351780" cy="1440815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ИзоИзоляция</a:t>
            </a:r>
            <a:endParaRPr sz="2400">
              <a:latin typeface="Tahoma"/>
              <a:cs typeface="Tahoma"/>
            </a:endParaRPr>
          </a:p>
          <a:p>
            <a:pPr marL="36830" marR="5080">
              <a:lnSpc>
                <a:spcPct val="100000"/>
              </a:lnSpc>
              <a:spcBef>
                <a:spcPts val="570"/>
              </a:spcBef>
            </a:pP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Прародителем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этого</a:t>
            </a:r>
            <a:r>
              <a:rPr sz="1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флешмоба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можно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считать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«Tableau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vivant»</a:t>
            </a:r>
            <a:r>
              <a:rPr sz="1400" b="1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(«живые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картины»)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популярное</a:t>
            </a:r>
            <a:r>
              <a:rPr sz="1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развлечение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аристократии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19</a:t>
            </a:r>
            <a:r>
              <a:rPr sz="1400" spc="-10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го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века.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Во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время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коронавируса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этот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флешмоб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снова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набрал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популярность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75956" y="2147061"/>
            <a:ext cx="4154804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250" dirty="0">
                <a:latin typeface="Tahoma"/>
                <a:cs typeface="Tahoma"/>
              </a:rPr>
              <a:t>В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160" dirty="0">
                <a:latin typeface="Tahoma"/>
                <a:cs typeface="Tahoma"/>
              </a:rPr>
              <a:t>современной</a:t>
            </a:r>
            <a:r>
              <a:rPr sz="1600" spc="-55" dirty="0">
                <a:latin typeface="Tahoma"/>
                <a:cs typeface="Tahoma"/>
              </a:rPr>
              <a:t> </a:t>
            </a:r>
            <a:r>
              <a:rPr sz="1600" spc="150" dirty="0">
                <a:latin typeface="Tahoma"/>
                <a:cs typeface="Tahoma"/>
              </a:rPr>
              <a:t>терминологии</a:t>
            </a:r>
            <a:r>
              <a:rPr sz="1600" spc="-40" dirty="0">
                <a:latin typeface="Tahoma"/>
                <a:cs typeface="Tahoma"/>
              </a:rPr>
              <a:t> </a:t>
            </a:r>
            <a:r>
              <a:rPr sz="1600" spc="145" dirty="0">
                <a:latin typeface="Tahoma"/>
                <a:cs typeface="Tahoma"/>
              </a:rPr>
              <a:t>термин</a:t>
            </a:r>
            <a:endParaRPr sz="1600">
              <a:latin typeface="Tahoma"/>
              <a:cs typeface="Tahoma"/>
            </a:endParaRPr>
          </a:p>
          <a:p>
            <a:pPr marL="12700" marR="396240">
              <a:lnSpc>
                <a:spcPct val="100000"/>
              </a:lnSpc>
            </a:pPr>
            <a:r>
              <a:rPr sz="1600" spc="60" dirty="0">
                <a:latin typeface="Tahoma"/>
                <a:cs typeface="Tahoma"/>
              </a:rPr>
              <a:t>«флешмоб»,</a:t>
            </a:r>
            <a:r>
              <a:rPr sz="1600" spc="-55" dirty="0">
                <a:latin typeface="Tahoma"/>
                <a:cs typeface="Tahoma"/>
              </a:rPr>
              <a:t> </a:t>
            </a:r>
            <a:r>
              <a:rPr sz="1600" spc="140" dirty="0">
                <a:latin typeface="Tahoma"/>
                <a:cs typeface="Tahoma"/>
              </a:rPr>
              <a:t>несмотря</a:t>
            </a:r>
            <a:r>
              <a:rPr sz="1600" spc="-30" dirty="0">
                <a:latin typeface="Tahoma"/>
                <a:cs typeface="Tahoma"/>
              </a:rPr>
              <a:t> </a:t>
            </a:r>
            <a:r>
              <a:rPr sz="1600" spc="105" dirty="0">
                <a:latin typeface="Tahoma"/>
                <a:cs typeface="Tahoma"/>
              </a:rPr>
              <a:t>на </a:t>
            </a:r>
            <a:r>
              <a:rPr sz="1600" spc="150" dirty="0">
                <a:latin typeface="Tahoma"/>
                <a:cs typeface="Tahoma"/>
              </a:rPr>
              <a:t>определенные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35" dirty="0">
                <a:latin typeface="Tahoma"/>
                <a:cs typeface="Tahoma"/>
              </a:rPr>
              <a:t>квалифицирующие </a:t>
            </a:r>
            <a:r>
              <a:rPr sz="1600" spc="80" dirty="0">
                <a:latin typeface="Tahoma"/>
                <a:cs typeface="Tahoma"/>
              </a:rPr>
              <a:t>отличия,</a:t>
            </a:r>
            <a:r>
              <a:rPr sz="1600" spc="140" dirty="0">
                <a:latin typeface="Tahoma"/>
                <a:cs typeface="Tahoma"/>
              </a:rPr>
              <a:t> </a:t>
            </a:r>
            <a:r>
              <a:rPr sz="1600" b="1" spc="10" dirty="0">
                <a:latin typeface="Tahoma"/>
                <a:cs typeface="Tahoma"/>
              </a:rPr>
              <a:t>вытесняется</a:t>
            </a:r>
            <a:r>
              <a:rPr sz="1600" b="1" spc="170" dirty="0">
                <a:latin typeface="Tahoma"/>
                <a:cs typeface="Tahoma"/>
              </a:rPr>
              <a:t> </a:t>
            </a:r>
            <a:r>
              <a:rPr sz="1600" b="1" spc="40" dirty="0">
                <a:latin typeface="Tahoma"/>
                <a:cs typeface="Tahoma"/>
              </a:rPr>
              <a:t>словом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Tahoma"/>
                <a:cs typeface="Tahoma"/>
              </a:rPr>
              <a:t>«челлендж»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99706" y="4639183"/>
            <a:ext cx="363283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140" dirty="0">
                <a:latin typeface="Tahoma"/>
                <a:cs typeface="Tahoma"/>
              </a:rPr>
              <a:t>Сейчас</a:t>
            </a:r>
            <a:r>
              <a:rPr sz="1600" spc="-50" dirty="0">
                <a:latin typeface="Tahoma"/>
                <a:cs typeface="Tahoma"/>
              </a:rPr>
              <a:t> </a:t>
            </a:r>
            <a:r>
              <a:rPr sz="1600" spc="150" dirty="0">
                <a:latin typeface="Tahoma"/>
                <a:cs typeface="Tahoma"/>
              </a:rPr>
              <a:t>флешмобы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-85" dirty="0">
                <a:latin typeface="Tahoma"/>
                <a:cs typeface="Tahoma"/>
              </a:rPr>
              <a:t>–</a:t>
            </a:r>
            <a:r>
              <a:rPr sz="1600" spc="-6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это </a:t>
            </a:r>
            <a:r>
              <a:rPr sz="1600" spc="150" dirty="0">
                <a:latin typeface="Tahoma"/>
                <a:cs typeface="Tahoma"/>
              </a:rPr>
              <a:t>преимущественно</a:t>
            </a:r>
            <a:r>
              <a:rPr sz="1600" spc="-4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онлайн- </a:t>
            </a:r>
            <a:r>
              <a:rPr sz="1600" b="1" dirty="0">
                <a:latin typeface="Tahoma"/>
                <a:cs typeface="Tahoma"/>
              </a:rPr>
              <a:t>активность</a:t>
            </a:r>
            <a:r>
              <a:rPr sz="1600" b="1" spc="215" dirty="0">
                <a:latin typeface="Tahoma"/>
                <a:cs typeface="Tahoma"/>
              </a:rPr>
              <a:t> </a:t>
            </a:r>
            <a:r>
              <a:rPr sz="1600" b="1" spc="90" dirty="0">
                <a:latin typeface="Tahoma"/>
                <a:cs typeface="Tahoma"/>
              </a:rPr>
              <a:t>с</a:t>
            </a:r>
            <a:r>
              <a:rPr sz="1600" b="1" spc="190" dirty="0">
                <a:latin typeface="Tahoma"/>
                <a:cs typeface="Tahoma"/>
              </a:rPr>
              <a:t> </a:t>
            </a:r>
            <a:r>
              <a:rPr sz="1600" b="1" spc="50" dirty="0">
                <a:latin typeface="Tahoma"/>
                <a:cs typeface="Tahoma"/>
              </a:rPr>
              <a:t>неопределенными </a:t>
            </a:r>
            <a:r>
              <a:rPr sz="1600" b="1" spc="60" dirty="0">
                <a:latin typeface="Tahoma"/>
                <a:cs typeface="Tahoma"/>
              </a:rPr>
              <a:t>временными </a:t>
            </a:r>
            <a:r>
              <a:rPr sz="1600" b="1" spc="40" dirty="0">
                <a:latin typeface="Tahoma"/>
                <a:cs typeface="Tahoma"/>
              </a:rPr>
              <a:t>границами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281671" y="1214627"/>
            <a:ext cx="640080" cy="3291840"/>
            <a:chOff x="7281671" y="1214627"/>
            <a:chExt cx="640080" cy="329184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0815" y="1214627"/>
              <a:ext cx="630935" cy="6309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81671" y="3867911"/>
              <a:ext cx="640079" cy="638556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440" y="1962911"/>
            <a:ext cx="594360" cy="59436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8348" y="4457700"/>
            <a:ext cx="635508" cy="635507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48462" y="386537"/>
            <a:ext cx="5307330" cy="10687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90"/>
              </a:spcBef>
            </a:pPr>
            <a:r>
              <a:rPr sz="3600" spc="355" dirty="0">
                <a:solidFill>
                  <a:srgbClr val="FFFFFF"/>
                </a:solidFill>
              </a:rPr>
              <a:t>Несколько</a:t>
            </a:r>
            <a:r>
              <a:rPr sz="3600" spc="-130" dirty="0">
                <a:solidFill>
                  <a:srgbClr val="FFFFFF"/>
                </a:solidFill>
              </a:rPr>
              <a:t> </a:t>
            </a:r>
            <a:r>
              <a:rPr sz="3600" spc="300" dirty="0">
                <a:solidFill>
                  <a:srgbClr val="FFFFFF"/>
                </a:solidFill>
              </a:rPr>
              <a:t>известных </a:t>
            </a:r>
            <a:r>
              <a:rPr sz="3600" spc="360" dirty="0">
                <a:solidFill>
                  <a:srgbClr val="FFFFFF"/>
                </a:solidFill>
              </a:rPr>
              <a:t>флешмобов</a:t>
            </a:r>
            <a:endParaRPr sz="3600"/>
          </a:p>
        </p:txBody>
      </p:sp>
      <p:sp>
        <p:nvSpPr>
          <p:cNvPr id="14" name="object 14"/>
          <p:cNvSpPr txBox="1"/>
          <p:nvPr/>
        </p:nvSpPr>
        <p:spPr>
          <a:xfrm>
            <a:off x="11727560" y="6440830"/>
            <a:ext cx="130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Verdana"/>
                <a:cs typeface="Verdana"/>
              </a:rPr>
              <a:t>7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868035" cy="6858000"/>
            <a:chOff x="0" y="0"/>
            <a:chExt cx="586803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5842635" cy="6858000"/>
            </a:xfrm>
            <a:custGeom>
              <a:avLst/>
              <a:gdLst/>
              <a:ahLst/>
              <a:cxnLst/>
              <a:rect l="l" t="t" r="r" b="b"/>
              <a:pathLst>
                <a:path w="5842635" h="6858000">
                  <a:moveTo>
                    <a:pt x="5842254" y="6857996"/>
                  </a:moveTo>
                  <a:lnTo>
                    <a:pt x="5842254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5842254" y="685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42253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857996"/>
                  </a:moveTo>
                  <a:lnTo>
                    <a:pt x="0" y="0"/>
                  </a:lnTo>
                </a:path>
              </a:pathLst>
            </a:custGeom>
            <a:ln w="50800">
              <a:solidFill>
                <a:srgbClr val="E109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40279" y="3246120"/>
              <a:ext cx="320040" cy="350520"/>
            </a:xfrm>
            <a:custGeom>
              <a:avLst/>
              <a:gdLst/>
              <a:ahLst/>
              <a:cxnLst/>
              <a:rect l="l" t="t" r="r" b="b"/>
              <a:pathLst>
                <a:path w="320039" h="350520">
                  <a:moveTo>
                    <a:pt x="160019" y="0"/>
                  </a:moveTo>
                  <a:lnTo>
                    <a:pt x="117475" y="6261"/>
                  </a:lnTo>
                  <a:lnTo>
                    <a:pt x="79248" y="23932"/>
                  </a:lnTo>
                  <a:lnTo>
                    <a:pt x="46862" y="51339"/>
                  </a:lnTo>
                  <a:lnTo>
                    <a:pt x="21843" y="86811"/>
                  </a:lnTo>
                  <a:lnTo>
                    <a:pt x="5714" y="128675"/>
                  </a:lnTo>
                  <a:lnTo>
                    <a:pt x="0" y="175259"/>
                  </a:lnTo>
                  <a:lnTo>
                    <a:pt x="5714" y="221844"/>
                  </a:lnTo>
                  <a:lnTo>
                    <a:pt x="21843" y="263708"/>
                  </a:lnTo>
                  <a:lnTo>
                    <a:pt x="46862" y="299180"/>
                  </a:lnTo>
                  <a:lnTo>
                    <a:pt x="79248" y="326587"/>
                  </a:lnTo>
                  <a:lnTo>
                    <a:pt x="117475" y="344258"/>
                  </a:lnTo>
                  <a:lnTo>
                    <a:pt x="160019" y="350519"/>
                  </a:lnTo>
                  <a:lnTo>
                    <a:pt x="202564" y="344258"/>
                  </a:lnTo>
                  <a:lnTo>
                    <a:pt x="240791" y="326587"/>
                  </a:lnTo>
                  <a:lnTo>
                    <a:pt x="273176" y="299180"/>
                  </a:lnTo>
                  <a:lnTo>
                    <a:pt x="298195" y="263708"/>
                  </a:lnTo>
                  <a:lnTo>
                    <a:pt x="314325" y="221844"/>
                  </a:lnTo>
                  <a:lnTo>
                    <a:pt x="320039" y="175259"/>
                  </a:lnTo>
                  <a:lnTo>
                    <a:pt x="314325" y="128675"/>
                  </a:lnTo>
                  <a:lnTo>
                    <a:pt x="298195" y="86811"/>
                  </a:lnTo>
                  <a:lnTo>
                    <a:pt x="273176" y="51339"/>
                  </a:lnTo>
                  <a:lnTo>
                    <a:pt x="240791" y="23932"/>
                  </a:lnTo>
                  <a:lnTo>
                    <a:pt x="202564" y="6261"/>
                  </a:lnTo>
                  <a:lnTo>
                    <a:pt x="1600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671172" y="6440830"/>
            <a:ext cx="139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8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25818" y="1664030"/>
            <a:ext cx="4643120" cy="4081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925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#IceBucketChallenge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90000"/>
              </a:lnSpc>
              <a:spcBef>
                <a:spcPts val="1275"/>
              </a:spcBef>
            </a:pP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Идея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проведения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этой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акции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появилась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2014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году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0" dirty="0">
                <a:solidFill>
                  <a:srgbClr val="FFFFFF"/>
                </a:solidFill>
                <a:latin typeface="Tahoma"/>
                <a:cs typeface="Tahoma"/>
              </a:rPr>
              <a:t>Кори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Гриффина,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который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5" dirty="0">
                <a:solidFill>
                  <a:srgbClr val="FFFFFF"/>
                </a:solidFill>
                <a:latin typeface="Tahoma"/>
                <a:cs typeface="Tahoma"/>
              </a:rPr>
              <a:t>решил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помочь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своему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другу,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страдающему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боковым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амиотрофическим</a:t>
            </a:r>
            <a:r>
              <a:rPr sz="1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склерозом.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Суть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его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проста: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участник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обливается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0" dirty="0">
                <a:solidFill>
                  <a:srgbClr val="FFFFFF"/>
                </a:solidFill>
                <a:latin typeface="Tahoma"/>
                <a:cs typeface="Tahoma"/>
              </a:rPr>
              <a:t>ведром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холодной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воды,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снимает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процесс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видео,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жертвует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долларов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благотворительность,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передает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эстафету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430"/>
              </a:lnSpc>
            </a:pP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людям.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Те,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кто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отказывается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обливаться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водой,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595"/>
              </a:lnSpc>
            </a:pP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жертвуют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уже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100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долларов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адрес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фонда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1400">
              <a:latin typeface="Tahoma"/>
              <a:cs typeface="Tahoma"/>
            </a:endParaRPr>
          </a:p>
          <a:p>
            <a:pPr marL="29209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#BottleCapChallenge</a:t>
            </a:r>
            <a:endParaRPr sz="2000">
              <a:latin typeface="Tahoma"/>
              <a:cs typeface="Tahoma"/>
            </a:endParaRPr>
          </a:p>
          <a:p>
            <a:pPr marL="24130" marR="54610">
              <a:lnSpc>
                <a:spcPts val="1510"/>
              </a:lnSpc>
              <a:spcBef>
                <a:spcPts val="905"/>
              </a:spcBef>
            </a:pP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Его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суть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довольно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простая,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исполнения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нужна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подготовка: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необходимо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видео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ударом 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ноги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разворота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5" dirty="0">
                <a:solidFill>
                  <a:srgbClr val="FFFFFF"/>
                </a:solidFill>
                <a:latin typeface="Tahoma"/>
                <a:cs typeface="Tahoma"/>
              </a:rPr>
              <a:t>свинтить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крышку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бутылки.</a:t>
            </a:r>
            <a:endParaRPr sz="1400">
              <a:latin typeface="Tahoma"/>
              <a:cs typeface="Tahoma"/>
            </a:endParaRPr>
          </a:p>
          <a:p>
            <a:pPr marL="24130">
              <a:lnSpc>
                <a:spcPts val="1410"/>
              </a:lnSpc>
            </a:pPr>
            <a:r>
              <a:rPr sz="1400" spc="22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идеале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Tahoma"/>
                <a:cs typeface="Tahoma"/>
              </a:rPr>
              <a:t>эффектом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«слоу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мо»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так,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чтобы</a:t>
            </a:r>
            <a:endParaRPr sz="1400">
              <a:latin typeface="Tahoma"/>
              <a:cs typeface="Tahoma"/>
            </a:endParaRPr>
          </a:p>
          <a:p>
            <a:pPr marL="24130">
              <a:lnSpc>
                <a:spcPts val="1595"/>
              </a:lnSpc>
            </a:pP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бутылка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оставалась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неподвижной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227190" y="212293"/>
            <a:ext cx="3763645" cy="1233805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12700" marR="5080">
              <a:lnSpc>
                <a:spcPts val="4230"/>
              </a:lnSpc>
              <a:spcBef>
                <a:spcPts val="1120"/>
              </a:spcBef>
            </a:pPr>
            <a:r>
              <a:rPr spc="475" dirty="0">
                <a:solidFill>
                  <a:srgbClr val="FFFFFF"/>
                </a:solidFill>
              </a:rPr>
              <a:t>Безобидные </a:t>
            </a:r>
            <a:r>
              <a:rPr spc="430" dirty="0">
                <a:solidFill>
                  <a:srgbClr val="FFFFFF"/>
                </a:solidFill>
              </a:rPr>
              <a:t>челленджи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1259" y="4376928"/>
            <a:ext cx="522732" cy="52273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71259" y="1653539"/>
            <a:ext cx="536447" cy="53644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78942" y="3263849"/>
            <a:ext cx="4822825" cy="1551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135" dirty="0">
                <a:latin typeface="Tahoma"/>
                <a:cs typeface="Tahoma"/>
              </a:rPr>
              <a:t>Задание,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165" dirty="0">
                <a:latin typeface="Tahoma"/>
                <a:cs typeface="Tahoma"/>
              </a:rPr>
              <a:t>которое</a:t>
            </a:r>
            <a:r>
              <a:rPr sz="2000" spc="-90" dirty="0">
                <a:latin typeface="Tahoma"/>
                <a:cs typeface="Tahoma"/>
              </a:rPr>
              <a:t> </a:t>
            </a:r>
            <a:r>
              <a:rPr sz="2000" spc="180" dirty="0">
                <a:latin typeface="Tahoma"/>
                <a:cs typeface="Tahoma"/>
              </a:rPr>
              <a:t>зачинщик </a:t>
            </a:r>
            <a:r>
              <a:rPr sz="2000" spc="160" dirty="0">
                <a:latin typeface="Tahoma"/>
                <a:cs typeface="Tahoma"/>
              </a:rPr>
              <a:t>выполняет</a:t>
            </a:r>
            <a:r>
              <a:rPr sz="2000" spc="-120" dirty="0">
                <a:latin typeface="Tahoma"/>
                <a:cs typeface="Tahoma"/>
              </a:rPr>
              <a:t> </a:t>
            </a:r>
            <a:r>
              <a:rPr sz="2000" spc="160" dirty="0">
                <a:latin typeface="Tahoma"/>
                <a:cs typeface="Tahoma"/>
              </a:rPr>
              <a:t>на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135" dirty="0">
                <a:latin typeface="Tahoma"/>
                <a:cs typeface="Tahoma"/>
              </a:rPr>
              <a:t>камеру,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114" dirty="0">
                <a:latin typeface="Tahoma"/>
                <a:cs typeface="Tahoma"/>
              </a:rPr>
              <a:t>а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155" dirty="0">
                <a:latin typeface="Tahoma"/>
                <a:cs typeface="Tahoma"/>
              </a:rPr>
              <a:t>потом </a:t>
            </a:r>
            <a:r>
              <a:rPr sz="2000" spc="150" dirty="0">
                <a:latin typeface="Tahoma"/>
                <a:cs typeface="Tahoma"/>
              </a:rPr>
              <a:t>предлагает</a:t>
            </a:r>
            <a:r>
              <a:rPr sz="2000" spc="-95" dirty="0">
                <a:latin typeface="Tahoma"/>
                <a:cs typeface="Tahoma"/>
              </a:rPr>
              <a:t> </a:t>
            </a:r>
            <a:r>
              <a:rPr sz="2000" spc="150" dirty="0">
                <a:latin typeface="Tahoma"/>
                <a:cs typeface="Tahoma"/>
              </a:rPr>
              <a:t>повторить</a:t>
            </a:r>
            <a:r>
              <a:rPr sz="2000" spc="-90" dirty="0">
                <a:latin typeface="Tahoma"/>
                <a:cs typeface="Tahoma"/>
              </a:rPr>
              <a:t> </a:t>
            </a:r>
            <a:r>
              <a:rPr sz="2000" spc="175" dirty="0">
                <a:latin typeface="Tahoma"/>
                <a:cs typeface="Tahoma"/>
              </a:rPr>
              <a:t>конкретному </a:t>
            </a:r>
            <a:r>
              <a:rPr sz="2000" spc="185" dirty="0">
                <a:latin typeface="Tahoma"/>
                <a:cs typeface="Tahoma"/>
              </a:rPr>
              <a:t>лицу</a:t>
            </a:r>
            <a:r>
              <a:rPr sz="2000" spc="-120" dirty="0">
                <a:latin typeface="Tahoma"/>
                <a:cs typeface="Tahoma"/>
              </a:rPr>
              <a:t> </a:t>
            </a:r>
            <a:r>
              <a:rPr sz="2000" spc="215" dirty="0">
                <a:latin typeface="Tahoma"/>
                <a:cs typeface="Tahoma"/>
              </a:rPr>
              <a:t>или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200" dirty="0">
                <a:latin typeface="Tahoma"/>
                <a:cs typeface="Tahoma"/>
              </a:rPr>
              <a:t>неопределённой</a:t>
            </a:r>
            <a:r>
              <a:rPr sz="2000" spc="-140" dirty="0">
                <a:latin typeface="Tahoma"/>
                <a:cs typeface="Tahoma"/>
              </a:rPr>
              <a:t> </a:t>
            </a:r>
            <a:r>
              <a:rPr sz="2000" spc="175" dirty="0">
                <a:latin typeface="Tahoma"/>
                <a:cs typeface="Tahoma"/>
              </a:rPr>
              <a:t>группе </a:t>
            </a:r>
            <a:r>
              <a:rPr sz="2000" spc="210" dirty="0">
                <a:latin typeface="Tahoma"/>
                <a:cs typeface="Tahoma"/>
              </a:rPr>
              <a:t>лиц</a:t>
            </a:r>
            <a:r>
              <a:rPr sz="2000" spc="-125" dirty="0">
                <a:latin typeface="Tahoma"/>
                <a:cs typeface="Tahoma"/>
              </a:rPr>
              <a:t> </a:t>
            </a:r>
            <a:r>
              <a:rPr sz="2000" spc="140" dirty="0">
                <a:latin typeface="Tahoma"/>
                <a:cs typeface="Tahoma"/>
              </a:rPr>
              <a:t>(подписчикам)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7969" y="877384"/>
            <a:ext cx="4916805" cy="1661160"/>
          </a:xfrm>
          <a:prstGeom prst="rect">
            <a:avLst/>
          </a:prstGeom>
        </p:spPr>
        <p:txBody>
          <a:bodyPr vert="horz" wrap="square" lIns="0" tIns="4870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35"/>
              </a:spcBef>
            </a:pPr>
            <a:r>
              <a:rPr sz="5400" spc="565" dirty="0">
                <a:latin typeface="Tahoma"/>
                <a:cs typeface="Tahoma"/>
              </a:rPr>
              <a:t>Челлендж</a:t>
            </a:r>
            <a:endParaRPr sz="5400">
              <a:latin typeface="Tahoma"/>
              <a:cs typeface="Tahoma"/>
            </a:endParaRPr>
          </a:p>
          <a:p>
            <a:pPr marL="39370">
              <a:lnSpc>
                <a:spcPct val="100000"/>
              </a:lnSpc>
              <a:spcBef>
                <a:spcPts val="980"/>
              </a:spcBef>
            </a:pPr>
            <a:r>
              <a:rPr sz="1400" spc="85" dirty="0">
                <a:latin typeface="Verdana"/>
                <a:cs typeface="Verdana"/>
              </a:rPr>
              <a:t>(</a:t>
            </a:r>
            <a:r>
              <a:rPr sz="1400" spc="85" dirty="0">
                <a:latin typeface="Tahoma"/>
                <a:cs typeface="Tahoma"/>
              </a:rPr>
              <a:t>сhallenge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-70" dirty="0">
                <a:latin typeface="Tahoma"/>
                <a:cs typeface="Tahoma"/>
              </a:rPr>
              <a:t>–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англ.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вызов,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преодоление,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совершение)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13959" y="3447286"/>
            <a:ext cx="2484119" cy="341071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06348" y="206502"/>
            <a:ext cx="12661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#chairchallenge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8000" y="645922"/>
            <a:ext cx="2321560" cy="2107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Шуточное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испытание,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участники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которого</a:t>
            </a:r>
            <a:r>
              <a:rPr sz="10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пробуют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поднять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-20" dirty="0">
                <a:solidFill>
                  <a:srgbClr val="FFFFFF"/>
                </a:solidFill>
                <a:latin typeface="Tahoma"/>
                <a:cs typeface="Tahoma"/>
              </a:rPr>
              <a:t>стул, </a:t>
            </a:r>
            <a:r>
              <a:rPr sz="1050" spc="105" dirty="0">
                <a:solidFill>
                  <a:srgbClr val="FFFFFF"/>
                </a:solidFill>
                <a:latin typeface="Tahoma"/>
                <a:cs typeface="Tahoma"/>
              </a:rPr>
              <a:t>упёршись</a:t>
            </a:r>
            <a:r>
              <a:rPr sz="10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головой</a:t>
            </a:r>
            <a:r>
              <a:rPr sz="10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Tahoma"/>
                <a:cs typeface="Tahoma"/>
              </a:rPr>
              <a:t>стену.</a:t>
            </a:r>
            <a:endParaRPr sz="1050">
              <a:latin typeface="Tahoma"/>
              <a:cs typeface="Tahoma"/>
            </a:endParaRPr>
          </a:p>
          <a:p>
            <a:pPr marL="5080" algn="ctr">
              <a:lnSpc>
                <a:spcPct val="100000"/>
              </a:lnSpc>
            </a:pPr>
            <a:r>
              <a:rPr sz="1050" spc="15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затем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нужно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сделать</a:t>
            </a:r>
            <a:endParaRPr sz="1050">
              <a:latin typeface="Tahoma"/>
              <a:cs typeface="Tahoma"/>
            </a:endParaRPr>
          </a:p>
          <a:p>
            <a:pPr marL="2540" algn="ctr">
              <a:lnSpc>
                <a:spcPct val="100000"/>
              </a:lnSpc>
            </a:pP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невозможное: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выпрямиться</a:t>
            </a:r>
            <a:endParaRPr sz="1050">
              <a:latin typeface="Tahoma"/>
              <a:cs typeface="Tahoma"/>
            </a:endParaRPr>
          </a:p>
          <a:p>
            <a:pPr marL="90170" marR="45720" algn="ctr">
              <a:lnSpc>
                <a:spcPct val="100000"/>
              </a:lnSpc>
            </a:pP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таком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чудовищно</a:t>
            </a:r>
            <a:r>
              <a:rPr sz="105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неудобном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положении.</a:t>
            </a:r>
            <a:r>
              <a:rPr sz="10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20" dirty="0">
                <a:solidFill>
                  <a:srgbClr val="FFFFFF"/>
                </a:solidFill>
                <a:latin typeface="Tahoma"/>
                <a:cs typeface="Tahoma"/>
              </a:rPr>
              <a:t>Внимание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Tahoma"/>
                <a:cs typeface="Tahoma"/>
              </a:rPr>
              <a:t>—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спойлер!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Судя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роликам</a:t>
            </a:r>
            <a:endParaRPr sz="1050">
              <a:latin typeface="Tahoma"/>
              <a:cs typeface="Tahoma"/>
            </a:endParaRPr>
          </a:p>
          <a:p>
            <a:pPr marL="41275" marR="33020" indent="1905" algn="ctr">
              <a:lnSpc>
                <a:spcPct val="100000"/>
              </a:lnSpc>
            </a:pP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45" dirty="0">
                <a:solidFill>
                  <a:srgbClr val="FFFFFF"/>
                </a:solidFill>
                <a:latin typeface="Tahoma"/>
                <a:cs typeface="Tahoma"/>
              </a:rPr>
              <a:t>ТикТок,</a:t>
            </a:r>
            <a:r>
              <a:rPr sz="105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Tahoma"/>
                <a:cs typeface="Tahoma"/>
              </a:rPr>
              <a:t>этот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трюк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чаще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всего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удаётся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проделать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женщинам,</a:t>
            </a:r>
            <a:r>
              <a:rPr sz="1050" spc="5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вот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большинства</a:t>
            </a:r>
            <a:r>
              <a:rPr sz="105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мужчин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даже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многочисленные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попытки заканчиваются</a:t>
            </a:r>
            <a:r>
              <a:rPr sz="10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безуспешно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90733" y="216534"/>
            <a:ext cx="1607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#absolutelyanything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50271" y="654761"/>
            <a:ext cx="1898014" cy="1947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Бьюти</a:t>
            </a:r>
            <a:r>
              <a:rPr sz="1050" spc="6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марафон,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который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сопровождается </a:t>
            </a:r>
            <a:r>
              <a:rPr sz="1050" spc="114" dirty="0">
                <a:solidFill>
                  <a:srgbClr val="FFFFFF"/>
                </a:solidFill>
                <a:latin typeface="Tahoma"/>
                <a:cs typeface="Tahoma"/>
              </a:rPr>
              <a:t>одноимённым</a:t>
            </a:r>
            <a:r>
              <a:rPr sz="10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треком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25" dirty="0">
                <a:solidFill>
                  <a:srgbClr val="FFFFFF"/>
                </a:solidFill>
                <a:latin typeface="Tahoma"/>
                <a:cs typeface="Tahoma"/>
              </a:rPr>
              <a:t>от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Charlie</a:t>
            </a:r>
            <a:r>
              <a:rPr sz="105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Green</a:t>
            </a:r>
            <a:r>
              <a:rPr sz="1050" spc="-1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Когда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Tahoma"/>
                <a:cs typeface="Tahoma"/>
              </a:rPr>
              <a:t>звучат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строчки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-85" dirty="0">
                <a:solidFill>
                  <a:srgbClr val="FFFFFF"/>
                </a:solidFill>
                <a:latin typeface="Tahoma"/>
                <a:cs typeface="Tahoma"/>
              </a:rPr>
              <a:t>«I</a:t>
            </a:r>
            <a:r>
              <a:rPr sz="105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used</a:t>
            </a:r>
            <a:r>
              <a:rPr sz="105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05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r>
              <a:rPr sz="105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so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beautiful,</a:t>
            </a:r>
            <a:r>
              <a:rPr sz="105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now</a:t>
            </a:r>
            <a:r>
              <a:rPr sz="105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look</a:t>
            </a:r>
            <a:r>
              <a:rPr sz="105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at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 me</a:t>
            </a:r>
            <a:r>
              <a:rPr sz="1050" spc="-25" dirty="0">
                <a:solidFill>
                  <a:srgbClr val="FFFFFF"/>
                </a:solidFill>
                <a:latin typeface="Tahoma"/>
                <a:cs typeface="Tahoma"/>
              </a:rPr>
              <a:t>»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участник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превращается</a:t>
            </a:r>
            <a:r>
              <a:rPr sz="1050" spc="5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5" dirty="0">
                <a:solidFill>
                  <a:srgbClr val="FFFFFF"/>
                </a:solidFill>
                <a:latin typeface="Tahoma"/>
                <a:cs typeface="Tahoma"/>
              </a:rPr>
              <a:t>«гадкого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35" dirty="0">
                <a:solidFill>
                  <a:srgbClr val="FFFFFF"/>
                </a:solidFill>
                <a:latin typeface="Tahoma"/>
                <a:cs typeface="Tahoma"/>
              </a:rPr>
              <a:t>утенка»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(непричесанного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3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без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мэйкапа)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прекрасного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лебедя,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одетого</a:t>
            </a:r>
            <a:endParaRPr sz="10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иголочки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98541" y="643890"/>
            <a:ext cx="2306955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7625" marR="37465" indent="-635" algn="ctr">
              <a:lnSpc>
                <a:spcPct val="100000"/>
              </a:lnSpc>
              <a:spcBef>
                <a:spcPts val="105"/>
              </a:spcBef>
            </a:pP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Челлендж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стартовал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dirty="0">
                <a:solidFill>
                  <a:srgbClr val="FFFFFF"/>
                </a:solidFill>
                <a:latin typeface="Tahoma"/>
                <a:cs typeface="Tahoma"/>
              </a:rPr>
              <a:t>22</a:t>
            </a:r>
            <a:r>
              <a:rPr sz="105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января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2020</a:t>
            </a:r>
            <a:r>
              <a:rPr sz="105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dirty="0">
                <a:solidFill>
                  <a:srgbClr val="FFFFFF"/>
                </a:solidFill>
                <a:latin typeface="Tahoma"/>
                <a:cs typeface="Tahoma"/>
              </a:rPr>
              <a:t>года.</a:t>
            </a:r>
            <a:r>
              <a:rPr sz="105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20" dirty="0">
                <a:solidFill>
                  <a:srgbClr val="FFFFFF"/>
                </a:solidFill>
                <a:latin typeface="Tahoma"/>
                <a:cs typeface="Tahoma"/>
              </a:rPr>
              <a:t>Все</a:t>
            </a:r>
            <a:r>
              <a:rPr sz="105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началось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0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5" dirty="0">
                <a:solidFill>
                  <a:srgbClr val="FFFFFF"/>
                </a:solidFill>
                <a:latin typeface="Tahoma"/>
                <a:cs typeface="Tahoma"/>
              </a:rPr>
              <a:t>поста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актрисы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3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певицы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Долли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Партон.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Она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выложила</a:t>
            </a:r>
            <a:endParaRPr sz="1050">
              <a:latin typeface="Tahoma"/>
              <a:cs typeface="Tahoma"/>
            </a:endParaRPr>
          </a:p>
          <a:p>
            <a:pPr marL="12700" marR="5080" indent="37465" algn="ctr">
              <a:lnSpc>
                <a:spcPct val="100000"/>
              </a:lnSpc>
            </a:pP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dirty="0">
                <a:solidFill>
                  <a:srgbClr val="FFFFFF"/>
                </a:solidFill>
                <a:latin typeface="Verdana"/>
                <a:cs typeface="Verdana"/>
              </a:rPr>
              <a:t>Instagram</a:t>
            </a:r>
            <a:r>
              <a:rPr sz="105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коллаж</a:t>
            </a:r>
            <a:r>
              <a:rPr sz="105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четырьмя </a:t>
            </a:r>
            <a:r>
              <a:rPr sz="1050" spc="114" dirty="0">
                <a:solidFill>
                  <a:srgbClr val="FFFFFF"/>
                </a:solidFill>
                <a:latin typeface="Tahoma"/>
                <a:cs typeface="Tahoma"/>
              </a:rPr>
              <a:t>своими</a:t>
            </a:r>
            <a:r>
              <a:rPr sz="10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фотографиями.</a:t>
            </a:r>
            <a:r>
              <a:rPr sz="105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Каждый </a:t>
            </a: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снимок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олицетворяет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женщину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той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4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20" dirty="0">
                <a:solidFill>
                  <a:srgbClr val="FFFFFF"/>
                </a:solidFill>
                <a:latin typeface="Tahoma"/>
                <a:cs typeface="Tahoma"/>
              </a:rPr>
              <a:t>иной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социальной</a:t>
            </a:r>
            <a:r>
              <a:rPr sz="105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сети </a:t>
            </a:r>
            <a:r>
              <a:rPr sz="1050" spc="-30" dirty="0">
                <a:solidFill>
                  <a:srgbClr val="FFFFFF"/>
                </a:solidFill>
                <a:latin typeface="Verdana"/>
                <a:cs typeface="Verdana"/>
              </a:rPr>
              <a:t>(LinkedIn,</a:t>
            </a:r>
            <a:r>
              <a:rPr sz="105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25" dirty="0">
                <a:solidFill>
                  <a:srgbClr val="FFFFFF"/>
                </a:solidFill>
                <a:latin typeface="Verdana"/>
                <a:cs typeface="Verdana"/>
              </a:rPr>
              <a:t>Instagram,</a:t>
            </a:r>
            <a:r>
              <a:rPr sz="105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Facebook</a:t>
            </a:r>
            <a:endParaRPr sz="1050">
              <a:latin typeface="Verdana"/>
              <a:cs typeface="Verdana"/>
            </a:endParaRPr>
          </a:p>
          <a:p>
            <a:pPr marL="195580" marR="184150" algn="ctr">
              <a:lnSpc>
                <a:spcPct val="100000"/>
              </a:lnSpc>
            </a:pPr>
            <a:r>
              <a:rPr sz="1050" spc="13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-40" dirty="0">
                <a:solidFill>
                  <a:srgbClr val="FFFFFF"/>
                </a:solidFill>
                <a:latin typeface="Verdana"/>
                <a:cs typeface="Verdana"/>
              </a:rPr>
              <a:t>Tinder).</a:t>
            </a:r>
            <a:r>
              <a:rPr sz="105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50" spc="105" dirty="0">
                <a:solidFill>
                  <a:srgbClr val="FFFFFF"/>
                </a:solidFill>
                <a:latin typeface="Tahoma"/>
                <a:cs typeface="Tahoma"/>
              </a:rPr>
              <a:t>Уже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через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1050" spc="-3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0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дня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челлендж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стал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массовым.</a:t>
            </a:r>
            <a:endParaRPr sz="1050">
              <a:latin typeface="Tahoma"/>
              <a:cs typeface="Tahoma"/>
            </a:endParaRPr>
          </a:p>
          <a:p>
            <a:pPr marL="304800" marR="294640" indent="-635" algn="ctr">
              <a:lnSpc>
                <a:spcPct val="100000"/>
              </a:lnSpc>
            </a:pPr>
            <a:r>
              <a:rPr sz="1050" spc="16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20" dirty="0">
                <a:solidFill>
                  <a:srgbClr val="FFFFFF"/>
                </a:solidFill>
                <a:latin typeface="Tahoma"/>
                <a:cs typeface="Tahoma"/>
              </a:rPr>
              <a:t>нём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приняли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участие </a:t>
            </a:r>
            <a:r>
              <a:rPr sz="1050" spc="105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только</a:t>
            </a:r>
            <a:r>
              <a:rPr sz="105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десятки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звезд</a:t>
            </a:r>
            <a:endParaRPr sz="1050">
              <a:latin typeface="Tahoma"/>
              <a:cs typeface="Tahoma"/>
            </a:endParaRPr>
          </a:p>
          <a:p>
            <a:pPr marL="180340" marR="169545" indent="-2540" algn="ctr">
              <a:lnSpc>
                <a:spcPct val="100000"/>
              </a:lnSpc>
            </a:pP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шоу</a:t>
            </a:r>
            <a:r>
              <a:rPr sz="1050" spc="6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бизнеса,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спортсмены,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3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директора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российских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школ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3971" y="223520"/>
            <a:ext cx="17951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#DollyPartonchallenge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58531" y="3911853"/>
            <a:ext cx="2178050" cy="2267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0170" marR="81280" indent="-635" algn="ctr">
              <a:lnSpc>
                <a:spcPct val="100000"/>
              </a:lnSpc>
              <a:spcBef>
                <a:spcPts val="105"/>
              </a:spcBef>
            </a:pP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Оказался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наиболее </a:t>
            </a:r>
            <a:r>
              <a:rPr sz="1050" spc="105" dirty="0">
                <a:solidFill>
                  <a:srgbClr val="FFFFFF"/>
                </a:solidFill>
                <a:latin typeface="Tahoma"/>
                <a:cs typeface="Tahoma"/>
              </a:rPr>
              <a:t>популярным</a:t>
            </a:r>
            <a:r>
              <a:rPr sz="10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-10" dirty="0">
                <a:solidFill>
                  <a:srgbClr val="FFFFFF"/>
                </a:solidFill>
                <a:latin typeface="Verdana"/>
                <a:cs typeface="Verdana"/>
              </a:rPr>
              <a:t>Instagram,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особенно</a:t>
            </a:r>
            <a:r>
              <a:rPr sz="10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среди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медийных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личностей,</a:t>
            </a:r>
            <a:r>
              <a:rPr sz="105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которые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явно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заскучали</a:t>
            </a:r>
            <a:r>
              <a:rPr sz="10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дома</a:t>
            </a:r>
            <a:r>
              <a:rPr sz="10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без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красных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ковровых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дорожек</a:t>
            </a:r>
            <a:endParaRPr sz="1050">
              <a:latin typeface="Tahoma"/>
              <a:cs typeface="Tahoma"/>
            </a:endParaRPr>
          </a:p>
          <a:p>
            <a:pPr marL="146685" marR="139700" indent="1270" algn="ctr">
              <a:lnSpc>
                <a:spcPct val="100000"/>
              </a:lnSpc>
              <a:spcBef>
                <a:spcPts val="5"/>
              </a:spcBef>
            </a:pPr>
            <a:r>
              <a:rPr sz="1050" spc="13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возможности</a:t>
            </a:r>
            <a:r>
              <a:rPr sz="105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5" dirty="0">
                <a:solidFill>
                  <a:srgbClr val="FFFFFF"/>
                </a:solidFill>
                <a:latin typeface="Tahoma"/>
                <a:cs typeface="Tahoma"/>
              </a:rPr>
              <a:t>выгулять </a:t>
            </a:r>
            <a:r>
              <a:rPr sz="1050" spc="105" dirty="0">
                <a:solidFill>
                  <a:srgbClr val="FFFFFF"/>
                </a:solidFill>
                <a:latin typeface="Tahoma"/>
                <a:cs typeface="Tahoma"/>
              </a:rPr>
              <a:t>новый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образ.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Суть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задания </a:t>
            </a:r>
            <a:r>
              <a:rPr sz="1050" spc="50" dirty="0">
                <a:solidFill>
                  <a:srgbClr val="FFFFFF"/>
                </a:solidFill>
                <a:latin typeface="Tahoma"/>
                <a:cs typeface="Tahoma"/>
              </a:rPr>
              <a:t>проста: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нужно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смастерить</a:t>
            </a:r>
            <a:endParaRPr sz="10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«карантинный»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наряд</a:t>
            </a:r>
            <a:r>
              <a:rPr sz="105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платье</a:t>
            </a:r>
            <a:endParaRPr sz="1050">
              <a:latin typeface="Tahoma"/>
              <a:cs typeface="Tahoma"/>
            </a:endParaRPr>
          </a:p>
          <a:p>
            <a:pPr marL="236220" marR="230504" algn="ctr">
              <a:lnSpc>
                <a:spcPct val="100000"/>
              </a:lnSpc>
            </a:pP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подушки,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подпоясать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его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ремешком, </a:t>
            </a: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сфотографироваться</a:t>
            </a:r>
            <a:endParaRPr sz="10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050" spc="13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выложить</a:t>
            </a:r>
            <a:r>
              <a:rPr sz="105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45" dirty="0">
                <a:solidFill>
                  <a:srgbClr val="FFFFFF"/>
                </a:solidFill>
                <a:latin typeface="Tahoma"/>
                <a:cs typeface="Tahoma"/>
              </a:rPr>
              <a:t>сеть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98714" y="3549142"/>
            <a:ext cx="13423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#pillowchallenge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90876" y="3553155"/>
            <a:ext cx="20561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#whippedcreamchallenge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90292" y="3922014"/>
            <a:ext cx="2364740" cy="2107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0485" marR="62230" indent="-635" algn="ctr">
              <a:lnSpc>
                <a:spcPct val="100000"/>
              </a:lnSpc>
              <a:spcBef>
                <a:spcPts val="105"/>
              </a:spcBef>
            </a:pP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Называют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4" dirty="0">
                <a:solidFill>
                  <a:srgbClr val="FFFFFF"/>
                </a:solidFill>
                <a:latin typeface="Tahoma"/>
                <a:cs typeface="Tahoma"/>
              </a:rPr>
              <a:t>одним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самых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сумасшедших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3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зрелищных.</a:t>
            </a:r>
            <a:r>
              <a:rPr sz="1050" spc="5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Его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главный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«ингредиент»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40" dirty="0">
                <a:solidFill>
                  <a:srgbClr val="FFFFFF"/>
                </a:solidFill>
                <a:latin typeface="Tahoma"/>
                <a:cs typeface="Tahoma"/>
              </a:rPr>
              <a:t>это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баллончик</a:t>
            </a:r>
            <a:r>
              <a:rPr sz="105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со</a:t>
            </a:r>
            <a:r>
              <a:rPr sz="10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взбитыми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сливками.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Небольшую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порцию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содержимого</a:t>
            </a:r>
            <a:r>
              <a:rPr sz="10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нужно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выдавить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тыльную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сторону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5" dirty="0">
                <a:solidFill>
                  <a:srgbClr val="FFFFFF"/>
                </a:solidFill>
                <a:latin typeface="Tahoma"/>
                <a:cs typeface="Tahoma"/>
              </a:rPr>
              <a:t>ладони,</a:t>
            </a:r>
            <a:endParaRPr sz="1050">
              <a:latin typeface="Tahoma"/>
              <a:cs typeface="Tahoma"/>
            </a:endParaRPr>
          </a:p>
          <a:p>
            <a:pPr marL="33655" marR="26670" algn="ctr">
              <a:lnSpc>
                <a:spcPct val="100000"/>
              </a:lnSpc>
            </a:pP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другой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0" dirty="0">
                <a:solidFill>
                  <a:srgbClr val="FFFFFF"/>
                </a:solidFill>
                <a:latin typeface="Tahoma"/>
                <a:cs typeface="Tahoma"/>
              </a:rPr>
              <a:t>рукой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5" dirty="0">
                <a:solidFill>
                  <a:srgbClr val="FFFFFF"/>
                </a:solidFill>
                <a:latin typeface="Tahoma"/>
                <a:cs typeface="Tahoma"/>
              </a:rPr>
              <a:t>ударить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немного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повыше.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5" dirty="0">
                <a:solidFill>
                  <a:srgbClr val="FFFFFF"/>
                </a:solidFill>
                <a:latin typeface="Tahoma"/>
                <a:cs typeface="Tahoma"/>
              </a:rPr>
              <a:t>Сливки</a:t>
            </a:r>
            <a:r>
              <a:rPr sz="105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отправляются</a:t>
            </a:r>
            <a:r>
              <a:rPr sz="1050" spc="5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Tahoma"/>
                <a:cs typeface="Tahoma"/>
              </a:rPr>
              <a:t>полёт,</a:t>
            </a:r>
            <a:r>
              <a:rPr sz="10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3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теперь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80" dirty="0">
                <a:solidFill>
                  <a:srgbClr val="FFFFFF"/>
                </a:solidFill>
                <a:latin typeface="Tahoma"/>
                <a:cs typeface="Tahoma"/>
              </a:rPr>
              <a:t>их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0" dirty="0">
                <a:solidFill>
                  <a:srgbClr val="FFFFFF"/>
                </a:solidFill>
                <a:latin typeface="Tahoma"/>
                <a:cs typeface="Tahoma"/>
              </a:rPr>
              <a:t>нужно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поймать.</a:t>
            </a:r>
            <a:r>
              <a:rPr sz="105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95" dirty="0">
                <a:solidFill>
                  <a:srgbClr val="FFFFFF"/>
                </a:solidFill>
                <a:latin typeface="Tahoma"/>
                <a:cs typeface="Tahoma"/>
              </a:rPr>
              <a:t>Конечно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dirty="0">
                <a:solidFill>
                  <a:srgbClr val="FFFFFF"/>
                </a:solidFill>
                <a:latin typeface="Tahoma"/>
                <a:cs typeface="Tahoma"/>
              </a:rPr>
              <a:t>же,</a:t>
            </a:r>
            <a:r>
              <a:rPr sz="105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Tahoma"/>
                <a:cs typeface="Tahoma"/>
              </a:rPr>
              <a:t>ртом.</a:t>
            </a:r>
            <a:endParaRPr sz="105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1050" spc="120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05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05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05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dirty="0">
                <a:solidFill>
                  <a:srgbClr val="FFFFFF"/>
                </a:solidFill>
                <a:latin typeface="Tahoma"/>
                <a:cs typeface="Tahoma"/>
              </a:rPr>
              <a:t>так</a:t>
            </a:r>
            <a:r>
              <a:rPr sz="105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просто,</a:t>
            </a:r>
            <a:r>
              <a:rPr sz="105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105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5" dirty="0">
                <a:solidFill>
                  <a:srgbClr val="FFFFFF"/>
                </a:solidFill>
                <a:latin typeface="Tahoma"/>
                <a:cs typeface="Tahoma"/>
              </a:rPr>
              <a:t>кажется </a:t>
            </a:r>
            <a:r>
              <a:rPr sz="1050" spc="85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105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110" dirty="0">
                <a:solidFill>
                  <a:srgbClr val="FFFFFF"/>
                </a:solidFill>
                <a:latin typeface="Tahoma"/>
                <a:cs typeface="Tahoma"/>
              </a:rPr>
              <a:t>первый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70" dirty="0">
                <a:solidFill>
                  <a:srgbClr val="FFFFFF"/>
                </a:solidFill>
                <a:latin typeface="Tahoma"/>
                <a:cs typeface="Tahoma"/>
              </a:rPr>
              <a:t>взгляд</a:t>
            </a:r>
            <a:endParaRPr sz="105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442714"/>
              <a:ext cx="2488691" cy="34152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28276" y="3441190"/>
              <a:ext cx="2363724" cy="341680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0883" y="0"/>
              <a:ext cx="2496312" cy="34335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08747" y="0"/>
              <a:ext cx="2305811" cy="343357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94944" y="3165347"/>
              <a:ext cx="10802620" cy="554990"/>
            </a:xfrm>
            <a:custGeom>
              <a:avLst/>
              <a:gdLst/>
              <a:ahLst/>
              <a:cxnLst/>
              <a:rect l="l" t="t" r="r" b="b"/>
              <a:pathLst>
                <a:path w="10802620" h="554989">
                  <a:moveTo>
                    <a:pt x="937260" y="263652"/>
                  </a:moveTo>
                  <a:lnTo>
                    <a:pt x="0" y="263652"/>
                  </a:lnTo>
                  <a:lnTo>
                    <a:pt x="468630" y="554736"/>
                  </a:lnTo>
                  <a:lnTo>
                    <a:pt x="937260" y="263652"/>
                  </a:lnTo>
                  <a:close/>
                </a:path>
                <a:path w="10802620" h="554989">
                  <a:moveTo>
                    <a:pt x="3515868" y="291084"/>
                  </a:moveTo>
                  <a:lnTo>
                    <a:pt x="3048000" y="0"/>
                  </a:lnTo>
                  <a:lnTo>
                    <a:pt x="2580132" y="291084"/>
                  </a:lnTo>
                  <a:lnTo>
                    <a:pt x="3515868" y="291084"/>
                  </a:lnTo>
                  <a:close/>
                </a:path>
                <a:path w="10802620" h="554989">
                  <a:moveTo>
                    <a:pt x="6059424" y="262128"/>
                  </a:moveTo>
                  <a:lnTo>
                    <a:pt x="5123688" y="262128"/>
                  </a:lnTo>
                  <a:lnTo>
                    <a:pt x="5591556" y="553212"/>
                  </a:lnTo>
                  <a:lnTo>
                    <a:pt x="6059424" y="262128"/>
                  </a:lnTo>
                  <a:close/>
                </a:path>
                <a:path w="10802620" h="554989">
                  <a:moveTo>
                    <a:pt x="8424672" y="291084"/>
                  </a:moveTo>
                  <a:lnTo>
                    <a:pt x="7956804" y="0"/>
                  </a:lnTo>
                  <a:lnTo>
                    <a:pt x="7488936" y="291084"/>
                  </a:lnTo>
                  <a:lnTo>
                    <a:pt x="8424672" y="291084"/>
                  </a:lnTo>
                  <a:close/>
                </a:path>
                <a:path w="10802620" h="554989">
                  <a:moveTo>
                    <a:pt x="10802112" y="263652"/>
                  </a:moveTo>
                  <a:lnTo>
                    <a:pt x="9864852" y="263652"/>
                  </a:lnTo>
                  <a:lnTo>
                    <a:pt x="10333482" y="554736"/>
                  </a:lnTo>
                  <a:lnTo>
                    <a:pt x="10802112" y="263652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1677268" y="6440830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9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650991"/>
            <a:ext cx="2750058" cy="1204727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23189" y="5959855"/>
            <a:ext cx="1526540" cy="73914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 indent="-1270" algn="ctr">
              <a:lnSpc>
                <a:spcPts val="1730"/>
              </a:lnSpc>
              <a:spcBef>
                <a:spcPts val="515"/>
              </a:spcBef>
            </a:pPr>
            <a:r>
              <a:rPr sz="1800" spc="204" dirty="0">
                <a:latin typeface="Tahoma"/>
                <a:cs typeface="Tahoma"/>
              </a:rPr>
              <a:t>Примеры </a:t>
            </a:r>
            <a:r>
              <a:rPr sz="1800" spc="150" dirty="0">
                <a:latin typeface="Tahoma"/>
                <a:cs typeface="Tahoma"/>
              </a:rPr>
              <a:t>безобидных </a:t>
            </a:r>
            <a:r>
              <a:rPr sz="1800" spc="145" dirty="0">
                <a:latin typeface="Tahoma"/>
                <a:cs typeface="Tahoma"/>
              </a:rPr>
              <a:t>челленджей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393942" cy="685571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022083" y="374141"/>
            <a:ext cx="454279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340" dirty="0">
                <a:solidFill>
                  <a:srgbClr val="FFFFFF"/>
                </a:solidFill>
                <a:latin typeface="Tahoma"/>
                <a:cs typeface="Tahoma"/>
              </a:rPr>
              <a:t>Опасные</a:t>
            </a:r>
            <a:r>
              <a:rPr sz="32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310" dirty="0">
                <a:solidFill>
                  <a:srgbClr val="FFFFFF"/>
                </a:solidFill>
                <a:latin typeface="Tahoma"/>
                <a:cs typeface="Tahoma"/>
              </a:rPr>
              <a:t>челленджи </a:t>
            </a:r>
            <a:r>
              <a:rPr sz="3200" spc="28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32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229" dirty="0">
                <a:solidFill>
                  <a:srgbClr val="FFFFFF"/>
                </a:solidFill>
                <a:latin typeface="Tahoma"/>
                <a:cs typeface="Tahoma"/>
              </a:rPr>
              <a:t>ТикТок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10" dirty="0"/>
              <a:t>«проспи</a:t>
            </a:r>
            <a:r>
              <a:rPr spc="-95" dirty="0"/>
              <a:t> </a:t>
            </a:r>
            <a:r>
              <a:rPr spc="170" dirty="0"/>
              <a:t>и</a:t>
            </a:r>
            <a:r>
              <a:rPr spc="-70" dirty="0"/>
              <a:t> </a:t>
            </a:r>
            <a:r>
              <a:rPr spc="80" dirty="0"/>
              <a:t>опоздай»</a:t>
            </a:r>
          </a:p>
          <a:p>
            <a:pPr marL="12700">
              <a:lnSpc>
                <a:spcPct val="100000"/>
              </a:lnSpc>
              <a:spcBef>
                <a:spcPts val="1485"/>
              </a:spcBef>
            </a:pPr>
            <a:r>
              <a:rPr spc="90" dirty="0"/>
              <a:t>«наведи</a:t>
            </a:r>
            <a:r>
              <a:rPr spc="-85" dirty="0"/>
              <a:t> </a:t>
            </a:r>
            <a:r>
              <a:rPr spc="120" dirty="0"/>
              <a:t>беспорядок/разрушь</a:t>
            </a:r>
            <a:r>
              <a:rPr spc="-75" dirty="0"/>
              <a:t> </a:t>
            </a:r>
            <a:r>
              <a:rPr spc="135" dirty="0"/>
              <a:t>школьный</a:t>
            </a:r>
            <a:r>
              <a:rPr spc="-90" dirty="0"/>
              <a:t> </a:t>
            </a:r>
            <a:r>
              <a:rPr spc="-10" dirty="0"/>
              <a:t>туалет»</a:t>
            </a: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pc="65" dirty="0"/>
              <a:t>«ударь</a:t>
            </a:r>
            <a:r>
              <a:rPr spc="-80" dirty="0"/>
              <a:t> </a:t>
            </a:r>
            <a:r>
              <a:rPr spc="65" dirty="0"/>
              <a:t>кого</a:t>
            </a:r>
            <a:r>
              <a:rPr spc="65" dirty="0">
                <a:latin typeface="Verdana"/>
                <a:cs typeface="Verdana"/>
              </a:rPr>
              <a:t>-</a:t>
            </a:r>
            <a:r>
              <a:rPr spc="70" dirty="0"/>
              <a:t>то</a:t>
            </a:r>
            <a:r>
              <a:rPr spc="-85" dirty="0"/>
              <a:t> </a:t>
            </a:r>
            <a:r>
              <a:rPr spc="140" dirty="0"/>
              <a:t>из</a:t>
            </a:r>
            <a:r>
              <a:rPr spc="-65" dirty="0"/>
              <a:t> </a:t>
            </a:r>
            <a:r>
              <a:rPr spc="114" dirty="0"/>
              <a:t>сотрудников</a:t>
            </a:r>
            <a:r>
              <a:rPr spc="-90" dirty="0"/>
              <a:t> </a:t>
            </a:r>
            <a:r>
              <a:rPr spc="70" dirty="0"/>
              <a:t>сзади»</a:t>
            </a: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pc="95" dirty="0"/>
              <a:t>«поцелуй</a:t>
            </a:r>
            <a:r>
              <a:rPr spc="-105" dirty="0"/>
              <a:t> </a:t>
            </a:r>
            <a:r>
              <a:rPr spc="114" dirty="0"/>
              <a:t>девушку</a:t>
            </a:r>
            <a:r>
              <a:rPr spc="-80" dirty="0"/>
              <a:t> </a:t>
            </a:r>
            <a:r>
              <a:rPr spc="114" dirty="0"/>
              <a:t>своего</a:t>
            </a:r>
            <a:r>
              <a:rPr spc="-90" dirty="0"/>
              <a:t> </a:t>
            </a:r>
            <a:r>
              <a:rPr spc="105" dirty="0"/>
              <a:t>друга</a:t>
            </a:r>
            <a:r>
              <a:rPr spc="-85" dirty="0"/>
              <a:t> </a:t>
            </a:r>
            <a:r>
              <a:rPr spc="110" dirty="0"/>
              <a:t>в</a:t>
            </a:r>
            <a:r>
              <a:rPr spc="-65" dirty="0"/>
              <a:t> </a:t>
            </a:r>
            <a:r>
              <a:rPr spc="75" dirty="0"/>
              <a:t>школе»</a:t>
            </a:r>
          </a:p>
          <a:p>
            <a:pPr marL="12700" marR="1009015">
              <a:lnSpc>
                <a:spcPct val="100000"/>
              </a:lnSpc>
              <a:spcBef>
                <a:spcPts val="1235"/>
              </a:spcBef>
            </a:pPr>
            <a:r>
              <a:rPr dirty="0"/>
              <a:t>«</a:t>
            </a:r>
            <a:r>
              <a:rPr dirty="0">
                <a:latin typeface="Verdana"/>
                <a:cs typeface="Verdana"/>
              </a:rPr>
              <a:t>Deck</a:t>
            </a:r>
            <a:r>
              <a:rPr spc="-90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the</a:t>
            </a:r>
            <a:r>
              <a:rPr spc="-80" dirty="0">
                <a:latin typeface="Verdana"/>
                <a:cs typeface="Verdana"/>
              </a:rPr>
              <a:t> </a:t>
            </a:r>
            <a:r>
              <a:rPr spc="-10" dirty="0">
                <a:latin typeface="Verdana"/>
                <a:cs typeface="Verdana"/>
              </a:rPr>
              <a:t>halls</a:t>
            </a:r>
            <a:r>
              <a:rPr spc="-5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and</a:t>
            </a:r>
            <a:r>
              <a:rPr spc="-7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show</a:t>
            </a:r>
            <a:r>
              <a:rPr spc="-60" dirty="0">
                <a:latin typeface="Verdana"/>
                <a:cs typeface="Verdana"/>
              </a:rPr>
              <a:t> </a:t>
            </a:r>
            <a:r>
              <a:rPr spc="-20" dirty="0">
                <a:latin typeface="Verdana"/>
                <a:cs typeface="Verdana"/>
              </a:rPr>
              <a:t>your</a:t>
            </a:r>
            <a:r>
              <a:rPr spc="-90" dirty="0">
                <a:latin typeface="Verdana"/>
                <a:cs typeface="Verdana"/>
              </a:rPr>
              <a:t> </a:t>
            </a:r>
            <a:r>
              <a:rPr spc="-10" dirty="0">
                <a:latin typeface="Verdana"/>
                <a:cs typeface="Verdana"/>
              </a:rPr>
              <a:t>balls</a:t>
            </a:r>
            <a:r>
              <a:rPr spc="-10" dirty="0"/>
              <a:t>» </a:t>
            </a:r>
            <a:r>
              <a:rPr sz="1200" spc="75" dirty="0"/>
              <a:t>(отрывок</a:t>
            </a:r>
            <a:r>
              <a:rPr sz="1200" spc="-75" dirty="0"/>
              <a:t> </a:t>
            </a:r>
            <a:r>
              <a:rPr sz="1200" spc="114" dirty="0"/>
              <a:t>из</a:t>
            </a:r>
            <a:r>
              <a:rPr sz="1200" spc="-50" dirty="0"/>
              <a:t> </a:t>
            </a:r>
            <a:r>
              <a:rPr sz="1200" spc="105" dirty="0"/>
              <a:t>рождественской</a:t>
            </a:r>
            <a:r>
              <a:rPr sz="1200" spc="-80" dirty="0"/>
              <a:t> </a:t>
            </a:r>
            <a:r>
              <a:rPr sz="1200" spc="75" dirty="0"/>
              <a:t>песни:</a:t>
            </a:r>
            <a:r>
              <a:rPr sz="1200" spc="-45" dirty="0"/>
              <a:t> </a:t>
            </a:r>
            <a:r>
              <a:rPr sz="1200" spc="50" dirty="0"/>
              <a:t>«укрась </a:t>
            </a:r>
            <a:r>
              <a:rPr sz="1200" spc="75" dirty="0"/>
              <a:t>зал</a:t>
            </a:r>
            <a:r>
              <a:rPr sz="1200" spc="-50" dirty="0"/>
              <a:t> </a:t>
            </a:r>
            <a:r>
              <a:rPr sz="1200" spc="145" dirty="0"/>
              <a:t>и</a:t>
            </a:r>
            <a:r>
              <a:rPr sz="1200" spc="-60" dirty="0"/>
              <a:t> </a:t>
            </a:r>
            <a:r>
              <a:rPr sz="1200" spc="110" dirty="0"/>
              <a:t>покажи</a:t>
            </a:r>
            <a:r>
              <a:rPr sz="1200" spc="-55" dirty="0"/>
              <a:t> </a:t>
            </a:r>
            <a:r>
              <a:rPr sz="1200" spc="55" dirty="0"/>
              <a:t>бубенцы»)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pc="65" dirty="0"/>
              <a:t>«ударь</a:t>
            </a:r>
            <a:r>
              <a:rPr spc="-90" dirty="0"/>
              <a:t> </a:t>
            </a:r>
            <a:r>
              <a:rPr spc="110" dirty="0"/>
              <a:t>в</a:t>
            </a:r>
            <a:r>
              <a:rPr spc="-70" dirty="0"/>
              <a:t> </a:t>
            </a:r>
            <a:r>
              <a:rPr spc="55" dirty="0"/>
              <a:t>грудь»</a:t>
            </a: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pc="90" dirty="0"/>
              <a:t>«испорть</a:t>
            </a:r>
            <a:r>
              <a:rPr spc="-110" dirty="0"/>
              <a:t> </a:t>
            </a:r>
            <a:r>
              <a:rPr spc="130" dirty="0"/>
              <a:t>школьные</a:t>
            </a:r>
            <a:r>
              <a:rPr spc="-80" dirty="0"/>
              <a:t> </a:t>
            </a:r>
            <a:r>
              <a:rPr spc="60" dirty="0"/>
              <a:t>указатели»</a:t>
            </a: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pc="80" dirty="0"/>
              <a:t>«устрой</a:t>
            </a:r>
            <a:r>
              <a:rPr spc="-90" dirty="0"/>
              <a:t> </a:t>
            </a:r>
            <a:r>
              <a:rPr spc="130" dirty="0"/>
              <a:t>беспорядок</a:t>
            </a:r>
            <a:r>
              <a:rPr spc="-80" dirty="0"/>
              <a:t> </a:t>
            </a:r>
            <a:r>
              <a:rPr spc="120" dirty="0"/>
              <a:t>во</a:t>
            </a:r>
            <a:r>
              <a:rPr spc="-75" dirty="0"/>
              <a:t> </a:t>
            </a:r>
            <a:r>
              <a:rPr spc="130" dirty="0"/>
              <a:t>дворе</a:t>
            </a:r>
            <a:r>
              <a:rPr spc="-80" dirty="0"/>
              <a:t> </a:t>
            </a:r>
            <a:r>
              <a:rPr spc="150" dirty="0"/>
              <a:t>или</a:t>
            </a:r>
            <a:r>
              <a:rPr spc="-70" dirty="0"/>
              <a:t> </a:t>
            </a:r>
            <a:r>
              <a:rPr spc="70" dirty="0"/>
              <a:t>столовой»</a:t>
            </a: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pc="50" dirty="0"/>
              <a:t>«захвати</a:t>
            </a:r>
            <a:r>
              <a:rPr spc="-80" dirty="0"/>
              <a:t> </a:t>
            </a:r>
            <a:r>
              <a:rPr spc="75" dirty="0"/>
              <a:t>яйца»</a:t>
            </a:r>
            <a:r>
              <a:rPr spc="-85" dirty="0"/>
              <a:t> </a:t>
            </a:r>
            <a:r>
              <a:rPr spc="90" dirty="0"/>
              <a:t>(челлендж</a:t>
            </a:r>
            <a:r>
              <a:rPr spc="-50" dirty="0"/>
              <a:t> </a:t>
            </a:r>
            <a:r>
              <a:rPr b="1" spc="85" dirty="0">
                <a:latin typeface="Tahoma"/>
                <a:cs typeface="Tahoma"/>
              </a:rPr>
              <a:t>с</a:t>
            </a:r>
            <a:r>
              <a:rPr b="1" spc="10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воровством</a:t>
            </a:r>
            <a:r>
              <a:rPr spc="-10" dirty="0">
                <a:latin typeface="Verdana"/>
                <a:cs typeface="Verdana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spc="70" dirty="0"/>
              <a:t>«день</a:t>
            </a:r>
            <a:r>
              <a:rPr spc="-90" dirty="0"/>
              <a:t> </a:t>
            </a:r>
            <a:r>
              <a:rPr spc="85" dirty="0"/>
              <a:t>прогулов»</a:t>
            </a:r>
          </a:p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pc="105" dirty="0"/>
              <a:t>«пошли</a:t>
            </a:r>
            <a:r>
              <a:rPr spc="-80" dirty="0"/>
              <a:t> </a:t>
            </a:r>
            <a:r>
              <a:rPr spc="110" dirty="0"/>
              <a:t>сотрудника</a:t>
            </a:r>
            <a:r>
              <a:rPr spc="-70" dirty="0"/>
              <a:t> </a:t>
            </a:r>
            <a:r>
              <a:rPr spc="110" dirty="0"/>
              <a:t>на</a:t>
            </a:r>
            <a:r>
              <a:rPr spc="-55" dirty="0"/>
              <a:t> </a:t>
            </a:r>
            <a:r>
              <a:rPr spc="50" dirty="0"/>
              <a:t>входе»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327772" y="6146393"/>
            <a:ext cx="28181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>
                <a:solidFill>
                  <a:srgbClr val="FFFFFF"/>
                </a:solidFill>
                <a:latin typeface="Tahoma"/>
                <a:cs typeface="Tahoma"/>
              </a:rPr>
              <a:t>«разукрась</a:t>
            </a:r>
            <a:r>
              <a:rPr sz="1400" spc="2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соседский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забор»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500" y="5056708"/>
            <a:ext cx="434911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0388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Tahoma"/>
                <a:cs typeface="Tahoma"/>
              </a:rPr>
              <a:t>Целлюлоза</a:t>
            </a:r>
            <a:r>
              <a:rPr sz="1400" dirty="0">
                <a:latin typeface="Tahoma"/>
                <a:cs typeface="Tahoma"/>
              </a:rPr>
              <a:t>,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содержащаяся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в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корице, </a:t>
            </a:r>
            <a:r>
              <a:rPr sz="1400" b="1" spc="55" dirty="0">
                <a:latin typeface="Tahoma"/>
                <a:cs typeface="Tahoma"/>
              </a:rPr>
              <a:t>не</a:t>
            </a:r>
            <a:r>
              <a:rPr sz="1400" b="1" spc="70" dirty="0">
                <a:latin typeface="Tahoma"/>
                <a:cs typeface="Tahoma"/>
              </a:rPr>
              <a:t> </a:t>
            </a:r>
            <a:r>
              <a:rPr sz="1400" b="1" spc="30" dirty="0">
                <a:latin typeface="Tahoma"/>
                <a:cs typeface="Tahoma"/>
              </a:rPr>
              <a:t>метаболизируется,</a:t>
            </a:r>
            <a:r>
              <a:rPr sz="1400" b="1" spc="-4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а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это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значит,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что </a:t>
            </a:r>
            <a:r>
              <a:rPr sz="1400" spc="110" dirty="0">
                <a:latin typeface="Tahoma"/>
                <a:cs typeface="Tahoma"/>
              </a:rPr>
              <a:t>вывести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ее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40" dirty="0">
                <a:latin typeface="Tahoma"/>
                <a:cs typeface="Tahoma"/>
              </a:rPr>
              <a:t>из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лёгких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может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быть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очень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400" spc="65" dirty="0">
                <a:latin typeface="Tahoma"/>
                <a:cs typeface="Tahoma"/>
              </a:rPr>
              <a:t>тяжело.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50" dirty="0">
                <a:latin typeface="Tahoma"/>
                <a:cs typeface="Tahoma"/>
              </a:rPr>
              <a:t>Выполнение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этого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задания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вполне может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вызвать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приступ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астмы,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который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может </a:t>
            </a:r>
            <a:r>
              <a:rPr sz="1400" spc="60" dirty="0">
                <a:latin typeface="Tahoma"/>
                <a:cs typeface="Tahoma"/>
              </a:rPr>
              <a:t>стать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b="1" spc="-10" dirty="0">
                <a:latin typeface="Tahoma"/>
                <a:cs typeface="Tahoma"/>
              </a:rPr>
              <a:t>фатальным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94219" y="1562100"/>
            <a:ext cx="186690" cy="4824730"/>
            <a:chOff x="7094219" y="1562100"/>
            <a:chExt cx="186690" cy="4824730"/>
          </a:xfrm>
        </p:grpSpPr>
        <p:sp>
          <p:nvSpPr>
            <p:cNvPr id="8" name="object 8"/>
            <p:cNvSpPr/>
            <p:nvPr/>
          </p:nvSpPr>
          <p:spPr>
            <a:xfrm>
              <a:off x="7189469" y="1593342"/>
              <a:ext cx="0" cy="4637405"/>
            </a:xfrm>
            <a:custGeom>
              <a:avLst/>
              <a:gdLst/>
              <a:ahLst/>
              <a:cxnLst/>
              <a:rect l="l" t="t" r="r" b="b"/>
              <a:pathLst>
                <a:path h="4637405">
                  <a:moveTo>
                    <a:pt x="0" y="0"/>
                  </a:moveTo>
                  <a:lnTo>
                    <a:pt x="0" y="4637049"/>
                  </a:lnTo>
                </a:path>
              </a:pathLst>
            </a:custGeom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4219" y="1562100"/>
              <a:ext cx="186690" cy="1866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4219" y="1959863"/>
              <a:ext cx="186690" cy="18668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4219" y="2336291"/>
              <a:ext cx="186690" cy="18668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4219" y="2749296"/>
              <a:ext cx="186690" cy="1866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4219" y="3127247"/>
              <a:ext cx="186690" cy="1866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4219" y="3797807"/>
              <a:ext cx="186690" cy="18516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4219" y="4224527"/>
              <a:ext cx="186690" cy="18669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4219" y="4607051"/>
              <a:ext cx="186690" cy="18669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4219" y="5017008"/>
              <a:ext cx="186690" cy="18668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4219" y="5396484"/>
              <a:ext cx="186690" cy="18669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4219" y="5768340"/>
              <a:ext cx="186690" cy="18669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4219" y="6199632"/>
              <a:ext cx="186690" cy="186690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44500" y="370713"/>
            <a:ext cx="50996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70" dirty="0"/>
              <a:t>Опасные</a:t>
            </a:r>
            <a:r>
              <a:rPr sz="3600" spc="-145" dirty="0"/>
              <a:t> </a:t>
            </a:r>
            <a:r>
              <a:rPr sz="3600" spc="345" dirty="0"/>
              <a:t>челленджи</a:t>
            </a:r>
            <a:endParaRPr sz="3600"/>
          </a:p>
        </p:txBody>
      </p:sp>
      <p:sp>
        <p:nvSpPr>
          <p:cNvPr id="22" name="object 22"/>
          <p:cNvSpPr txBox="1"/>
          <p:nvPr/>
        </p:nvSpPr>
        <p:spPr>
          <a:xfrm>
            <a:off x="11604117" y="6225032"/>
            <a:ext cx="2076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80059" y="2295461"/>
            <a:ext cx="6490970" cy="2604770"/>
            <a:chOff x="480059" y="2295461"/>
            <a:chExt cx="6490970" cy="2604770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059" y="4416551"/>
              <a:ext cx="483108" cy="48310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66844" y="2324099"/>
              <a:ext cx="2474976" cy="248107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452493" y="2309748"/>
              <a:ext cx="2504440" cy="2510155"/>
            </a:xfrm>
            <a:custGeom>
              <a:avLst/>
              <a:gdLst/>
              <a:ahLst/>
              <a:cxnLst/>
              <a:rect l="l" t="t" r="r" b="b"/>
              <a:pathLst>
                <a:path w="2504440" h="2510154">
                  <a:moveTo>
                    <a:pt x="1252220" y="0"/>
                  </a:moveTo>
                  <a:lnTo>
                    <a:pt x="1316482" y="1650"/>
                  </a:lnTo>
                  <a:lnTo>
                    <a:pt x="1380236" y="6476"/>
                  </a:lnTo>
                  <a:lnTo>
                    <a:pt x="1442974" y="14477"/>
                  </a:lnTo>
                  <a:lnTo>
                    <a:pt x="1504315" y="25780"/>
                  </a:lnTo>
                  <a:lnTo>
                    <a:pt x="1564894" y="39370"/>
                  </a:lnTo>
                  <a:lnTo>
                    <a:pt x="1624330" y="56641"/>
                  </a:lnTo>
                  <a:lnTo>
                    <a:pt x="1682623" y="76326"/>
                  </a:lnTo>
                  <a:lnTo>
                    <a:pt x="1739519" y="98805"/>
                  </a:lnTo>
                  <a:lnTo>
                    <a:pt x="1795018" y="123698"/>
                  </a:lnTo>
                  <a:lnTo>
                    <a:pt x="1848866" y="151384"/>
                  </a:lnTo>
                  <a:lnTo>
                    <a:pt x="1901444" y="181990"/>
                  </a:lnTo>
                  <a:lnTo>
                    <a:pt x="1952117" y="214502"/>
                  </a:lnTo>
                  <a:lnTo>
                    <a:pt x="2048383" y="286638"/>
                  </a:lnTo>
                  <a:lnTo>
                    <a:pt x="2137410" y="367791"/>
                  </a:lnTo>
                  <a:lnTo>
                    <a:pt x="2218182" y="456946"/>
                  </a:lnTo>
                  <a:lnTo>
                    <a:pt x="2289810" y="553085"/>
                  </a:lnTo>
                  <a:lnTo>
                    <a:pt x="2322830" y="604265"/>
                  </a:lnTo>
                  <a:lnTo>
                    <a:pt x="2353056" y="656843"/>
                  </a:lnTo>
                  <a:lnTo>
                    <a:pt x="2380741" y="711073"/>
                  </a:lnTo>
                  <a:lnTo>
                    <a:pt x="2405634" y="766445"/>
                  </a:lnTo>
                  <a:lnTo>
                    <a:pt x="2428113" y="823467"/>
                  </a:lnTo>
                  <a:lnTo>
                    <a:pt x="2447798" y="882014"/>
                  </a:lnTo>
                  <a:lnTo>
                    <a:pt x="2464562" y="941451"/>
                  </a:lnTo>
                  <a:lnTo>
                    <a:pt x="2478659" y="1002156"/>
                  </a:lnTo>
                  <a:lnTo>
                    <a:pt x="2489454" y="1063878"/>
                  </a:lnTo>
                  <a:lnTo>
                    <a:pt x="2497582" y="1126489"/>
                  </a:lnTo>
                  <a:lnTo>
                    <a:pt x="2502408" y="1190371"/>
                  </a:lnTo>
                  <a:lnTo>
                    <a:pt x="2503932" y="1255014"/>
                  </a:lnTo>
                  <a:lnTo>
                    <a:pt x="2502408" y="1319657"/>
                  </a:lnTo>
                  <a:lnTo>
                    <a:pt x="2497582" y="1383411"/>
                  </a:lnTo>
                  <a:lnTo>
                    <a:pt x="2489454" y="1446021"/>
                  </a:lnTo>
                  <a:lnTo>
                    <a:pt x="2478659" y="1507870"/>
                  </a:lnTo>
                  <a:lnTo>
                    <a:pt x="2464562" y="1568450"/>
                  </a:lnTo>
                  <a:lnTo>
                    <a:pt x="2447798" y="1628267"/>
                  </a:lnTo>
                  <a:lnTo>
                    <a:pt x="2428113" y="1686559"/>
                  </a:lnTo>
                  <a:lnTo>
                    <a:pt x="2405634" y="1743583"/>
                  </a:lnTo>
                  <a:lnTo>
                    <a:pt x="2380741" y="1798955"/>
                  </a:lnTo>
                  <a:lnTo>
                    <a:pt x="2353056" y="1853183"/>
                  </a:lnTo>
                  <a:lnTo>
                    <a:pt x="2322830" y="1905762"/>
                  </a:lnTo>
                  <a:lnTo>
                    <a:pt x="2289937" y="1956815"/>
                  </a:lnTo>
                  <a:lnTo>
                    <a:pt x="2218182" y="2053463"/>
                  </a:lnTo>
                  <a:lnTo>
                    <a:pt x="2137410" y="2142617"/>
                  </a:lnTo>
                  <a:lnTo>
                    <a:pt x="2048256" y="2223262"/>
                  </a:lnTo>
                  <a:lnTo>
                    <a:pt x="1952117" y="2295398"/>
                  </a:lnTo>
                  <a:lnTo>
                    <a:pt x="1901444" y="2328037"/>
                  </a:lnTo>
                  <a:lnTo>
                    <a:pt x="1848866" y="2358517"/>
                  </a:lnTo>
                  <a:lnTo>
                    <a:pt x="1795018" y="2386203"/>
                  </a:lnTo>
                  <a:lnTo>
                    <a:pt x="1739519" y="2411095"/>
                  </a:lnTo>
                  <a:lnTo>
                    <a:pt x="1682623" y="2433574"/>
                  </a:lnTo>
                  <a:lnTo>
                    <a:pt x="1624330" y="2453259"/>
                  </a:lnTo>
                  <a:lnTo>
                    <a:pt x="1564894" y="2470150"/>
                  </a:lnTo>
                  <a:lnTo>
                    <a:pt x="1504315" y="2484247"/>
                  </a:lnTo>
                  <a:lnTo>
                    <a:pt x="1442974" y="2495423"/>
                  </a:lnTo>
                  <a:lnTo>
                    <a:pt x="1380236" y="2503424"/>
                  </a:lnTo>
                  <a:lnTo>
                    <a:pt x="1316482" y="2508250"/>
                  </a:lnTo>
                  <a:lnTo>
                    <a:pt x="1252220" y="2509901"/>
                  </a:lnTo>
                  <a:lnTo>
                    <a:pt x="1187577" y="2508250"/>
                  </a:lnTo>
                  <a:lnTo>
                    <a:pt x="1124204" y="2503424"/>
                  </a:lnTo>
                  <a:lnTo>
                    <a:pt x="1061593" y="2495423"/>
                  </a:lnTo>
                  <a:lnTo>
                    <a:pt x="999744" y="2484628"/>
                  </a:lnTo>
                  <a:lnTo>
                    <a:pt x="939038" y="2470531"/>
                  </a:lnTo>
                  <a:lnTo>
                    <a:pt x="879602" y="2453640"/>
                  </a:lnTo>
                  <a:lnTo>
                    <a:pt x="821436" y="2433574"/>
                  </a:lnTo>
                  <a:lnTo>
                    <a:pt x="764794" y="2411095"/>
                  </a:lnTo>
                  <a:lnTo>
                    <a:pt x="709422" y="2386203"/>
                  </a:lnTo>
                  <a:lnTo>
                    <a:pt x="655193" y="2358517"/>
                  </a:lnTo>
                  <a:lnTo>
                    <a:pt x="602615" y="2328418"/>
                  </a:lnTo>
                  <a:lnTo>
                    <a:pt x="551815" y="2295398"/>
                  </a:lnTo>
                  <a:lnTo>
                    <a:pt x="455676" y="2223262"/>
                  </a:lnTo>
                  <a:lnTo>
                    <a:pt x="366522" y="2142617"/>
                  </a:lnTo>
                  <a:lnTo>
                    <a:pt x="285877" y="2053463"/>
                  </a:lnTo>
                  <a:lnTo>
                    <a:pt x="213741" y="1956815"/>
                  </a:lnTo>
                  <a:lnTo>
                    <a:pt x="181102" y="1905762"/>
                  </a:lnTo>
                  <a:lnTo>
                    <a:pt x="151003" y="1853183"/>
                  </a:lnTo>
                  <a:lnTo>
                    <a:pt x="123317" y="1798955"/>
                  </a:lnTo>
                  <a:lnTo>
                    <a:pt x="98425" y="1743583"/>
                  </a:lnTo>
                  <a:lnTo>
                    <a:pt x="75946" y="1686559"/>
                  </a:lnTo>
                  <a:lnTo>
                    <a:pt x="56261" y="1628267"/>
                  </a:lnTo>
                  <a:lnTo>
                    <a:pt x="39370" y="1568450"/>
                  </a:lnTo>
                  <a:lnTo>
                    <a:pt x="25400" y="1507870"/>
                  </a:lnTo>
                  <a:lnTo>
                    <a:pt x="14478" y="1446021"/>
                  </a:lnTo>
                  <a:lnTo>
                    <a:pt x="6477" y="1383030"/>
                  </a:lnTo>
                  <a:lnTo>
                    <a:pt x="1651" y="1319657"/>
                  </a:lnTo>
                  <a:lnTo>
                    <a:pt x="0" y="1254887"/>
                  </a:lnTo>
                  <a:lnTo>
                    <a:pt x="1651" y="1190371"/>
                  </a:lnTo>
                  <a:lnTo>
                    <a:pt x="6477" y="1126489"/>
                  </a:lnTo>
                  <a:lnTo>
                    <a:pt x="14478" y="1063878"/>
                  </a:lnTo>
                  <a:lnTo>
                    <a:pt x="25400" y="1002156"/>
                  </a:lnTo>
                  <a:lnTo>
                    <a:pt x="39370" y="941451"/>
                  </a:lnTo>
                  <a:lnTo>
                    <a:pt x="56261" y="882014"/>
                  </a:lnTo>
                  <a:lnTo>
                    <a:pt x="75946" y="823467"/>
                  </a:lnTo>
                  <a:lnTo>
                    <a:pt x="98425" y="766445"/>
                  </a:lnTo>
                  <a:lnTo>
                    <a:pt x="123317" y="711073"/>
                  </a:lnTo>
                  <a:lnTo>
                    <a:pt x="151003" y="656843"/>
                  </a:lnTo>
                  <a:lnTo>
                    <a:pt x="181102" y="604265"/>
                  </a:lnTo>
                  <a:lnTo>
                    <a:pt x="214122" y="553085"/>
                  </a:lnTo>
                  <a:lnTo>
                    <a:pt x="285877" y="456946"/>
                  </a:lnTo>
                  <a:lnTo>
                    <a:pt x="366522" y="367791"/>
                  </a:lnTo>
                  <a:lnTo>
                    <a:pt x="455676" y="286638"/>
                  </a:lnTo>
                  <a:lnTo>
                    <a:pt x="551942" y="214502"/>
                  </a:lnTo>
                  <a:lnTo>
                    <a:pt x="602615" y="181990"/>
                  </a:lnTo>
                  <a:lnTo>
                    <a:pt x="655193" y="151384"/>
                  </a:lnTo>
                  <a:lnTo>
                    <a:pt x="709041" y="123698"/>
                  </a:lnTo>
                  <a:lnTo>
                    <a:pt x="764794" y="98805"/>
                  </a:lnTo>
                  <a:lnTo>
                    <a:pt x="821436" y="76326"/>
                  </a:lnTo>
                  <a:lnTo>
                    <a:pt x="879602" y="56641"/>
                  </a:lnTo>
                  <a:lnTo>
                    <a:pt x="939038" y="39370"/>
                  </a:lnTo>
                  <a:lnTo>
                    <a:pt x="999744" y="25780"/>
                  </a:lnTo>
                  <a:lnTo>
                    <a:pt x="1061466" y="14477"/>
                  </a:lnTo>
                  <a:lnTo>
                    <a:pt x="1124204" y="6476"/>
                  </a:lnTo>
                  <a:lnTo>
                    <a:pt x="1187577" y="1650"/>
                  </a:lnTo>
                  <a:lnTo>
                    <a:pt x="1252220" y="0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96130" y="2921253"/>
              <a:ext cx="108712" cy="10414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534411" y="3390899"/>
              <a:ext cx="220979" cy="342900"/>
            </a:xfrm>
            <a:custGeom>
              <a:avLst/>
              <a:gdLst/>
              <a:ahLst/>
              <a:cxnLst/>
              <a:rect l="l" t="t" r="r" b="b"/>
              <a:pathLst>
                <a:path w="220980" h="342900">
                  <a:moveTo>
                    <a:pt x="110489" y="0"/>
                  </a:moveTo>
                  <a:lnTo>
                    <a:pt x="45262" y="33064"/>
                  </a:lnTo>
                  <a:lnTo>
                    <a:pt x="21335" y="70171"/>
                  </a:lnTo>
                  <a:lnTo>
                    <a:pt x="5638" y="117238"/>
                  </a:lnTo>
                  <a:lnTo>
                    <a:pt x="0" y="171450"/>
                  </a:lnTo>
                  <a:lnTo>
                    <a:pt x="5638" y="225661"/>
                  </a:lnTo>
                  <a:lnTo>
                    <a:pt x="21336" y="272728"/>
                  </a:lnTo>
                  <a:lnTo>
                    <a:pt x="45262" y="309835"/>
                  </a:lnTo>
                  <a:lnTo>
                    <a:pt x="75590" y="334164"/>
                  </a:lnTo>
                  <a:lnTo>
                    <a:pt x="110489" y="342900"/>
                  </a:lnTo>
                  <a:lnTo>
                    <a:pt x="145389" y="334164"/>
                  </a:lnTo>
                  <a:lnTo>
                    <a:pt x="175717" y="309835"/>
                  </a:lnTo>
                  <a:lnTo>
                    <a:pt x="199644" y="272728"/>
                  </a:lnTo>
                  <a:lnTo>
                    <a:pt x="215341" y="225661"/>
                  </a:lnTo>
                  <a:lnTo>
                    <a:pt x="220980" y="171450"/>
                  </a:lnTo>
                  <a:lnTo>
                    <a:pt x="215341" y="117238"/>
                  </a:lnTo>
                  <a:lnTo>
                    <a:pt x="199644" y="70171"/>
                  </a:lnTo>
                  <a:lnTo>
                    <a:pt x="175717" y="33064"/>
                  </a:lnTo>
                  <a:lnTo>
                    <a:pt x="145389" y="8735"/>
                  </a:lnTo>
                  <a:lnTo>
                    <a:pt x="1104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44500" y="1071194"/>
            <a:ext cx="4119879" cy="3119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5" dirty="0">
                <a:latin typeface="Tahoma"/>
                <a:cs typeface="Tahoma"/>
              </a:rPr>
              <a:t>Коричный</a:t>
            </a:r>
            <a:r>
              <a:rPr sz="2400" b="1" spc="1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челлендж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sz="1400" spc="-10" dirty="0">
                <a:latin typeface="Verdana"/>
                <a:cs typeface="Verdana"/>
              </a:rPr>
              <a:t>#cinnamon_challenge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635"/>
              </a:spcBef>
            </a:pPr>
            <a:endParaRPr sz="14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400" spc="145" dirty="0">
                <a:latin typeface="Tahoma"/>
                <a:cs typeface="Tahoma"/>
              </a:rPr>
              <a:t>Первые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140" dirty="0">
                <a:latin typeface="Tahoma"/>
                <a:cs typeface="Tahoma"/>
              </a:rPr>
              <a:t>ролики</a:t>
            </a:r>
            <a:r>
              <a:rPr sz="1400" spc="8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Корица-</a:t>
            </a:r>
            <a:r>
              <a:rPr sz="1400" b="1" spc="-10" dirty="0">
                <a:latin typeface="Tahoma"/>
                <a:cs typeface="Tahoma"/>
              </a:rPr>
              <a:t>челленджа </a:t>
            </a:r>
            <a:r>
              <a:rPr sz="1400" b="1" spc="50" dirty="0">
                <a:latin typeface="Tahoma"/>
                <a:cs typeface="Tahoma"/>
              </a:rPr>
              <a:t>появились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spc="50" dirty="0">
                <a:latin typeface="Tahoma"/>
                <a:cs typeface="Tahoma"/>
              </a:rPr>
              <a:t>еще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в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spc="-70" dirty="0">
                <a:latin typeface="Tahoma"/>
                <a:cs typeface="Tahoma"/>
              </a:rPr>
              <a:t>2001</a:t>
            </a:r>
            <a:r>
              <a:rPr sz="1400" b="1" spc="1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году.</a:t>
            </a:r>
            <a:r>
              <a:rPr sz="1400" b="1" spc="-30" dirty="0">
                <a:latin typeface="Tahoma"/>
                <a:cs typeface="Tahoma"/>
              </a:rPr>
              <a:t> </a:t>
            </a:r>
            <a:r>
              <a:rPr sz="1400" spc="160" dirty="0">
                <a:latin typeface="Tahoma"/>
                <a:cs typeface="Tahoma"/>
              </a:rPr>
              <a:t>По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правилам, </a:t>
            </a:r>
            <a:r>
              <a:rPr sz="1400" spc="100" dirty="0">
                <a:latin typeface="Tahoma"/>
                <a:cs typeface="Tahoma"/>
              </a:rPr>
              <a:t>участник</a:t>
            </a:r>
            <a:r>
              <a:rPr sz="1400" spc="-40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этого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«вызова»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должен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был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съесть </a:t>
            </a:r>
            <a:r>
              <a:rPr sz="1400" spc="114" dirty="0">
                <a:latin typeface="Tahoma"/>
                <a:cs typeface="Tahoma"/>
              </a:rPr>
              <a:t>чайную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ложку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145" dirty="0">
                <a:latin typeface="Tahoma"/>
                <a:cs typeface="Tahoma"/>
              </a:rPr>
              <a:t>корицы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за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60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секунд,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не запивая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водой.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Такое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действие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вызывает </a:t>
            </a:r>
            <a:r>
              <a:rPr sz="1400" spc="80" dirty="0">
                <a:latin typeface="Tahoma"/>
                <a:cs typeface="Tahoma"/>
              </a:rPr>
              <a:t>кашель,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иногда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рвоту,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а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в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худшем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случае </a:t>
            </a:r>
            <a:r>
              <a:rPr sz="1400" spc="114" dirty="0">
                <a:latin typeface="Tahoma"/>
                <a:cs typeface="Tahoma"/>
              </a:rPr>
              <a:t>может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привести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к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50" dirty="0">
                <a:latin typeface="Tahoma"/>
                <a:cs typeface="Tahoma"/>
              </a:rPr>
              <a:t>пневмонии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170" dirty="0">
                <a:latin typeface="Tahoma"/>
                <a:cs typeface="Tahoma"/>
              </a:rPr>
              <a:t>и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даже </a:t>
            </a:r>
            <a:r>
              <a:rPr sz="1400" spc="110" dirty="0">
                <a:latin typeface="Tahoma"/>
                <a:cs typeface="Tahoma"/>
              </a:rPr>
              <a:t>коллапсу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легкого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из</a:t>
            </a:r>
            <a:r>
              <a:rPr sz="1400" spc="55" dirty="0">
                <a:latin typeface="Verdana"/>
                <a:cs typeface="Verdana"/>
              </a:rPr>
              <a:t>-</a:t>
            </a:r>
            <a:r>
              <a:rPr sz="1400" spc="85" dirty="0">
                <a:latin typeface="Tahoma"/>
                <a:cs typeface="Tahoma"/>
              </a:rPr>
              <a:t>за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непроизвольного вдыхания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частиц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5BD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1462</Words>
  <Application>Microsoft Office PowerPoint</Application>
  <PresentationFormat>Произвольный</PresentationFormat>
  <Paragraphs>171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1.2</vt:lpstr>
      <vt:lpstr>Презентация PowerPoint</vt:lpstr>
      <vt:lpstr>Челлендж англ. - (challenge - вызов)</vt:lpstr>
      <vt:lpstr>Первый флешмоб</vt:lpstr>
      <vt:lpstr>Флешмоб</vt:lpstr>
      <vt:lpstr>Несколько известных флешмобов</vt:lpstr>
      <vt:lpstr>Безобидные челленджи</vt:lpstr>
      <vt:lpstr>Презентация PowerPoint</vt:lpstr>
      <vt:lpstr>Опасные челленджи</vt:lpstr>
      <vt:lpstr>Опасные челленджи</vt:lpstr>
      <vt:lpstr>Опасные челленджи</vt:lpstr>
      <vt:lpstr>Смертельно опасные челленджи</vt:lpstr>
      <vt:lpstr>Опасный досуг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Митя</dc:creator>
  <cp:lastModifiedBy>posterum magister</cp:lastModifiedBy>
  <cp:revision>1</cp:revision>
  <dcterms:created xsi:type="dcterms:W3CDTF">2023-11-10T06:01:41Z</dcterms:created>
  <dcterms:modified xsi:type="dcterms:W3CDTF">2023-11-10T06:04:10Z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2023-02-15T00:00:00Z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2023-11-10T00:00:00Z</vt:filetime>
  </property>
  <property fmtid="{D5CDD505-2E9C-101B-9397-08002B2CF9AE}" pid="5" name="Producer">
    <vt:lpwstr>Microsoft® PowerPoint® 2021</vt:lpwstr>
  </property>
</Properties>
</file>